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5" r:id="rId14"/>
    <p:sldId id="269" r:id="rId15"/>
    <p:sldId id="270" r:id="rId16"/>
    <p:sldId id="272" r:id="rId17"/>
    <p:sldId id="280" r:id="rId18"/>
    <p:sldId id="273" r:id="rId19"/>
    <p:sldId id="274" r:id="rId20"/>
    <p:sldId id="275" r:id="rId21"/>
    <p:sldId id="276" r:id="rId22"/>
    <p:sldId id="277" r:id="rId23"/>
    <p:sldId id="278" r:id="rId24"/>
    <p:sldId id="281" r:id="rId25"/>
    <p:sldId id="282" r:id="rId26"/>
    <p:sldId id="283" r:id="rId27"/>
    <p:sldId id="284" r:id="rId28"/>
    <p:sldId id="285" r:id="rId29"/>
    <p:sldId id="286" r:id="rId30"/>
    <p:sldId id="287" r:id="rId31"/>
    <p:sldId id="288" r:id="rId32"/>
    <p:sldId id="289" r:id="rId33"/>
    <p:sldId id="290" r:id="rId34"/>
    <p:sldId id="29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31"/>
    <p:restoredTop sz="95321"/>
  </p:normalViewPr>
  <p:slideViewPr>
    <p:cSldViewPr snapToGrid="0">
      <p:cViewPr varScale="1">
        <p:scale>
          <a:sx n="99" d="100"/>
          <a:sy n="99" d="100"/>
        </p:scale>
        <p:origin x="2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MX"/>
              <a:t>Haz clic para modificar el estilo de título del patrón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MX"/>
              <a:t>Haz clic para editar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12/18/24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MX"/>
              <a:t>Haz clic para modificar el estilo de título del patrón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MX"/>
              <a:t>Haz clic para modificar el estilo de título del patrón</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s-MX"/>
              <a:t>Haga clic para modificar los estilos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12/18/24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12/18/24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nchorCtr="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MX"/>
              <a:t>Haz clic para modificar el estilo de título del patrón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MX"/>
              <a:t>Haga clic para modificar los estilos de texto del patrón</a:t>
            </a:r>
          </a:p>
        </p:txBody>
      </p:sp>
      <p:sp>
        <p:nvSpPr>
          <p:cNvPr id="4" name="Date Placeholder 3"/>
          <p:cNvSpPr>
            <a:spLocks noGrp="1"/>
          </p:cNvSpPr>
          <p:nvPr>
            <p:ph type="dt" sz="half" idx="10"/>
          </p:nvPr>
        </p:nvSpPr>
        <p:spPr/>
        <p:txBody>
          <a:bodyPr/>
          <a:lstStyle/>
          <a:p>
            <a:fld id="{9796027F-7875-4030-9381-8BD8C4F21935}" type="datetimeFigureOut">
              <a:rPr lang="en-US" dirty="0"/>
              <a:t>12/18/24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MX"/>
              <a:t>Haz clic para modificar el estilo de título del patrón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MX"/>
              <a:t>Haz clic para modificar el estilo de título del patrón</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12/18/24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12/18/24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s-MX"/>
              <a:t>Haz clic para modificar el estilo de título del patrón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12/18/24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MX"/>
              <a:t>Haz clic para modificar el estilo de título del patrón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MX"/>
              <a:t>Haz clic en el icono para agregar una imagen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MX"/>
              <a:t>Haga clic para modificar los estilos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12/18/24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MX"/>
              <a:t>Haz clic para modificar el estilo de título del patrón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12/18/24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albiazules.es/25032024-el-atletico-onubense-se-cita-con-la-tercera-rfef-tras-una-nueva-victoria/" TargetMode="External"/><Relationship Id="rId7" Type="http://schemas.openxmlformats.org/officeDocument/2006/relationships/hyperlink" Target="https://futboladictos.blogspot.com/2006/09/" TargetMode="External"/><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hyperlink" Target="https://www.albiazules.es/22062024-el-club-busca-clubes-de-la-segunda-rfef-para-algunos-de-sus-jovenes-talentos/" TargetMode="Externa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futboladictos.blogspot.com/2006/09/"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futboladictos.blogspot.com/2006/0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s://futboladictos.blogspot.com/2006/09/"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futboladictos.blogspot.com/2006/0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hyperlink" Target="https://futboladictos.blogspot.com/2006/09/" TargetMode="Externa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hyperlink" Target="https://futboladictos.blogspot.com/2006/09/" TargetMode="Externa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futboladictos.blogspot.com/2006/09/" TargetMode="External"/><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futboladictos.blogspot.com/2006/0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futboladictos.blogspot.com/2006/09/" TargetMode="External"/><Relationship Id="rId4" Type="http://schemas.openxmlformats.org/officeDocument/2006/relationships/image" Target="../media/image8.jpg"/></Relationships>
</file>

<file path=ppt/slides/_rels/slide23.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hyperlink" Target="https://futboladictos.blogspot.com/2006/09/" TargetMode="Externa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hyperlink" Target="https://futboladictos.blogspot.com/2006/09/" TargetMode="External"/><Relationship Id="rId4" Type="http://schemas.openxmlformats.org/officeDocument/2006/relationships/image" Target="../media/image8.jpg"/></Relationships>
</file>

<file path=ppt/slides/_rels/slide27.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futboladictos.blogspot.com/2006/09/"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futboladictos.blogspot.com/2006/09/" TargetMode="Externa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hyperlink" Target="https://futboladictos.blogspot.com/2006/09/"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futboladictos.blogspot.com/2006/09/"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futboladictos.blogspot.com/2006/09/"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futboladictos.blogspot.com/2006/09/"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futboladictos.blogspot.com/2006/0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E5A8C4-A251-ED88-6718-7D506DDF67C7}"/>
              </a:ext>
            </a:extLst>
          </p:cNvPr>
          <p:cNvSpPr>
            <a:spLocks noGrp="1"/>
          </p:cNvSpPr>
          <p:nvPr>
            <p:ph type="ctrTitle"/>
          </p:nvPr>
        </p:nvSpPr>
        <p:spPr/>
        <p:txBody>
          <a:bodyPr/>
          <a:lstStyle/>
          <a:p>
            <a:r>
              <a:rPr lang="es-AR" dirty="0"/>
              <a:t>Proyecto EDA </a:t>
            </a:r>
          </a:p>
        </p:txBody>
      </p:sp>
      <p:sp>
        <p:nvSpPr>
          <p:cNvPr id="3" name="Subtítulo 2">
            <a:extLst>
              <a:ext uri="{FF2B5EF4-FFF2-40B4-BE49-F238E27FC236}">
                <a16:creationId xmlns:a16="http://schemas.microsoft.com/office/drawing/2014/main" id="{0E90D33B-FE6F-B0D9-59FC-C503C324139B}"/>
              </a:ext>
            </a:extLst>
          </p:cNvPr>
          <p:cNvSpPr>
            <a:spLocks noGrp="1"/>
          </p:cNvSpPr>
          <p:nvPr>
            <p:ph type="subTitle" idx="1"/>
          </p:nvPr>
        </p:nvSpPr>
        <p:spPr/>
        <p:txBody>
          <a:bodyPr/>
          <a:lstStyle/>
          <a:p>
            <a:r>
              <a:rPr lang="es-AR" dirty="0"/>
              <a:t>Análisis de rendimiento en jugadores de la RFEF temporada 23/24.</a:t>
            </a:r>
          </a:p>
        </p:txBody>
      </p:sp>
      <p:pic>
        <p:nvPicPr>
          <p:cNvPr id="5" name="Imagen 4">
            <a:extLst>
              <a:ext uri="{FF2B5EF4-FFF2-40B4-BE49-F238E27FC236}">
                <a16:creationId xmlns:a16="http://schemas.microsoft.com/office/drawing/2014/main" id="{40A4F4C9-6C54-529A-D3BD-85E960E38FE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63134" y="586381"/>
            <a:ext cx="3810000" cy="2540000"/>
          </a:xfrm>
          <a:prstGeom prst="rect">
            <a:avLst/>
          </a:prstGeom>
          <a:ln>
            <a:noFill/>
          </a:ln>
          <a:effectLst>
            <a:outerShdw blurRad="190500" algn="tl" rotWithShape="0">
              <a:srgbClr val="000000">
                <a:alpha val="70000"/>
              </a:srgbClr>
            </a:outerShdw>
          </a:effectLst>
        </p:spPr>
      </p:pic>
      <p:pic>
        <p:nvPicPr>
          <p:cNvPr id="8" name="Imagen 7">
            <a:extLst>
              <a:ext uri="{FF2B5EF4-FFF2-40B4-BE49-F238E27FC236}">
                <a16:creationId xmlns:a16="http://schemas.microsoft.com/office/drawing/2014/main" id="{31A3D72A-6FDC-BAD8-01EE-456F13B977C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671873" y="586381"/>
            <a:ext cx="3810000" cy="2540000"/>
          </a:xfrm>
          <a:prstGeom prst="rect">
            <a:avLst/>
          </a:prstGeom>
          <a:ln>
            <a:noFill/>
          </a:ln>
          <a:effectLst>
            <a:outerShdw blurRad="190500" algn="tl" rotWithShape="0">
              <a:srgbClr val="000000">
                <a:alpha val="70000"/>
              </a:srgbClr>
            </a:outerShdw>
          </a:effectLst>
        </p:spPr>
      </p:pic>
      <p:pic>
        <p:nvPicPr>
          <p:cNvPr id="11" name="Imagen 10">
            <a:extLst>
              <a:ext uri="{FF2B5EF4-FFF2-40B4-BE49-F238E27FC236}">
                <a16:creationId xmlns:a16="http://schemas.microsoft.com/office/drawing/2014/main" id="{D416FC44-7933-3E2C-17BD-BDCD3CE4182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0378389" y="270479"/>
            <a:ext cx="799356" cy="868865"/>
          </a:xfrm>
          <a:prstGeom prst="rect">
            <a:avLst/>
          </a:prstGeom>
        </p:spPr>
      </p:pic>
      <p:sp>
        <p:nvSpPr>
          <p:cNvPr id="4" name="CuadroTexto 3">
            <a:extLst>
              <a:ext uri="{FF2B5EF4-FFF2-40B4-BE49-F238E27FC236}">
                <a16:creationId xmlns:a16="http://schemas.microsoft.com/office/drawing/2014/main" id="{5D49C763-3EA2-037D-0339-D97E870E1C24}"/>
              </a:ext>
            </a:extLst>
          </p:cNvPr>
          <p:cNvSpPr txBox="1"/>
          <p:nvPr/>
        </p:nvSpPr>
        <p:spPr>
          <a:xfrm>
            <a:off x="1154955" y="5593191"/>
            <a:ext cx="6636753" cy="369332"/>
          </a:xfrm>
          <a:prstGeom prst="rect">
            <a:avLst/>
          </a:prstGeom>
          <a:noFill/>
        </p:spPr>
        <p:txBody>
          <a:bodyPr wrap="none" rtlCol="0">
            <a:spAutoFit/>
          </a:bodyPr>
          <a:lstStyle/>
          <a:p>
            <a:r>
              <a:rPr lang="es-AR" dirty="0"/>
              <a:t>Nicolas Matías Muñiz Escalada – </a:t>
            </a:r>
            <a:r>
              <a:rPr lang="es-AR" dirty="0" err="1"/>
              <a:t>Bootcamp</a:t>
            </a:r>
            <a:r>
              <a:rPr lang="es-AR" dirty="0"/>
              <a:t> Data </a:t>
            </a:r>
            <a:r>
              <a:rPr lang="es-AR" dirty="0" err="1"/>
              <a:t>Science</a:t>
            </a:r>
            <a:endParaRPr lang="es-AR" dirty="0"/>
          </a:p>
        </p:txBody>
      </p:sp>
    </p:spTree>
    <p:extLst>
      <p:ext uri="{BB962C8B-B14F-4D97-AF65-F5344CB8AC3E}">
        <p14:creationId xmlns:p14="http://schemas.microsoft.com/office/powerpoint/2010/main" val="1107930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846B8-857E-34A0-1495-D818E9A2E2A3}"/>
              </a:ext>
            </a:extLst>
          </p:cNvPr>
          <p:cNvSpPr>
            <a:spLocks noGrp="1"/>
          </p:cNvSpPr>
          <p:nvPr>
            <p:ph type="title"/>
          </p:nvPr>
        </p:nvSpPr>
        <p:spPr/>
        <p:txBody>
          <a:bodyPr/>
          <a:lstStyle/>
          <a:p>
            <a:r>
              <a:rPr lang="es-AR" dirty="0"/>
              <a:t>LIMPIEZA</a:t>
            </a:r>
          </a:p>
        </p:txBody>
      </p:sp>
      <p:sp>
        <p:nvSpPr>
          <p:cNvPr id="3" name="Marcador de contenido 2">
            <a:extLst>
              <a:ext uri="{FF2B5EF4-FFF2-40B4-BE49-F238E27FC236}">
                <a16:creationId xmlns:a16="http://schemas.microsoft.com/office/drawing/2014/main" id="{14701DE0-8229-A52F-0275-2B8242B6988D}"/>
              </a:ext>
            </a:extLst>
          </p:cNvPr>
          <p:cNvSpPr>
            <a:spLocks noGrp="1"/>
          </p:cNvSpPr>
          <p:nvPr>
            <p:ph idx="1"/>
          </p:nvPr>
        </p:nvSpPr>
        <p:spPr>
          <a:xfrm>
            <a:off x="5504313" y="2976738"/>
            <a:ext cx="4994353" cy="2028015"/>
          </a:xfrm>
        </p:spPr>
        <p:txBody>
          <a:bodyPr>
            <a:normAutofit/>
          </a:bodyPr>
          <a:lstStyle/>
          <a:p>
            <a:r>
              <a:rPr lang="es-AR" dirty="0"/>
              <a:t>LAS FILAS CON EDAD 0 REPRESENTAN UN 13% DEL DATAFRAME, Y COMO QUEREMOS RESPONDER UNA DE LAS PREGUNTAS CON CERTEZA NECESITAMOS LAS EDADES REALES.</a:t>
            </a:r>
          </a:p>
          <a:p>
            <a:endParaRPr lang="es-AR" dirty="0"/>
          </a:p>
          <a:p>
            <a:endParaRPr lang="es-AR" dirty="0"/>
          </a:p>
        </p:txBody>
      </p:sp>
      <p:pic>
        <p:nvPicPr>
          <p:cNvPr id="4" name="Imagen 3">
            <a:extLst>
              <a:ext uri="{FF2B5EF4-FFF2-40B4-BE49-F238E27FC236}">
                <a16:creationId xmlns:a16="http://schemas.microsoft.com/office/drawing/2014/main" id="{4699685E-004B-BC03-9A3B-747CD58B6195}"/>
              </a:ext>
            </a:extLst>
          </p:cNvPr>
          <p:cNvPicPr>
            <a:picLocks noChangeAspect="1"/>
          </p:cNvPicPr>
          <p:nvPr/>
        </p:nvPicPr>
        <p:blipFill>
          <a:blip r:embed="rId2"/>
          <a:stretch>
            <a:fillRect/>
          </a:stretch>
        </p:blipFill>
        <p:spPr>
          <a:xfrm>
            <a:off x="683338" y="1853248"/>
            <a:ext cx="4699000" cy="4368800"/>
          </a:xfrm>
          <a:prstGeom prst="rect">
            <a:avLst/>
          </a:prstGeom>
        </p:spPr>
      </p:pic>
      <p:pic>
        <p:nvPicPr>
          <p:cNvPr id="5" name="Imagen 4">
            <a:extLst>
              <a:ext uri="{FF2B5EF4-FFF2-40B4-BE49-F238E27FC236}">
                <a16:creationId xmlns:a16="http://schemas.microsoft.com/office/drawing/2014/main" id="{54D31664-159A-D7E9-A533-DD86D4D0A93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3228197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D79E2-B2B4-26F0-6E5C-EF00F6424D3E}"/>
              </a:ext>
            </a:extLst>
          </p:cNvPr>
          <p:cNvSpPr>
            <a:spLocks noGrp="1"/>
          </p:cNvSpPr>
          <p:nvPr>
            <p:ph type="title"/>
          </p:nvPr>
        </p:nvSpPr>
        <p:spPr/>
        <p:txBody>
          <a:bodyPr/>
          <a:lstStyle/>
          <a:p>
            <a:r>
              <a:rPr lang="es-AR" dirty="0"/>
              <a:t>LIMPIEZA</a:t>
            </a:r>
            <a:br>
              <a:rPr lang="es-AR" dirty="0"/>
            </a:br>
            <a:endParaRPr lang="es-AR" dirty="0"/>
          </a:p>
        </p:txBody>
      </p:sp>
      <p:sp>
        <p:nvSpPr>
          <p:cNvPr id="8" name="Marcador de contenido 2">
            <a:extLst>
              <a:ext uri="{FF2B5EF4-FFF2-40B4-BE49-F238E27FC236}">
                <a16:creationId xmlns:a16="http://schemas.microsoft.com/office/drawing/2014/main" id="{9FF477E1-7B58-444D-B557-870F8F240BD6}"/>
              </a:ext>
            </a:extLst>
          </p:cNvPr>
          <p:cNvSpPr>
            <a:spLocks noGrp="1"/>
          </p:cNvSpPr>
          <p:nvPr>
            <p:ph idx="1"/>
          </p:nvPr>
        </p:nvSpPr>
        <p:spPr>
          <a:xfrm>
            <a:off x="3766078" y="5309449"/>
            <a:ext cx="4994353" cy="1306923"/>
          </a:xfrm>
        </p:spPr>
        <p:txBody>
          <a:bodyPr>
            <a:normAutofit/>
          </a:bodyPr>
          <a:lstStyle/>
          <a:p>
            <a:r>
              <a:rPr lang="es-AR" dirty="0"/>
              <a:t>LA COLUMNA POSICION TIENE VALORES QUE QUIEREN DECIR LO MISMO PERO CON LAS INICIALES.</a:t>
            </a:r>
          </a:p>
          <a:p>
            <a:endParaRPr lang="es-AR" dirty="0"/>
          </a:p>
          <a:p>
            <a:endParaRPr lang="es-AR" dirty="0"/>
          </a:p>
        </p:txBody>
      </p:sp>
      <p:pic>
        <p:nvPicPr>
          <p:cNvPr id="11" name="Imagen 10">
            <a:extLst>
              <a:ext uri="{FF2B5EF4-FFF2-40B4-BE49-F238E27FC236}">
                <a16:creationId xmlns:a16="http://schemas.microsoft.com/office/drawing/2014/main" id="{D439BEA8-39FC-FFC7-2524-EF7199FE0F94}"/>
              </a:ext>
            </a:extLst>
          </p:cNvPr>
          <p:cNvPicPr>
            <a:picLocks noChangeAspect="1"/>
          </p:cNvPicPr>
          <p:nvPr/>
        </p:nvPicPr>
        <p:blipFill>
          <a:blip r:embed="rId2"/>
          <a:stretch>
            <a:fillRect/>
          </a:stretch>
        </p:blipFill>
        <p:spPr>
          <a:xfrm>
            <a:off x="730778" y="1590650"/>
            <a:ext cx="3035300" cy="4432300"/>
          </a:xfrm>
          <a:prstGeom prst="rect">
            <a:avLst/>
          </a:prstGeom>
        </p:spPr>
      </p:pic>
      <p:sp>
        <p:nvSpPr>
          <p:cNvPr id="14" name="Marcador de contenido 2">
            <a:extLst>
              <a:ext uri="{FF2B5EF4-FFF2-40B4-BE49-F238E27FC236}">
                <a16:creationId xmlns:a16="http://schemas.microsoft.com/office/drawing/2014/main" id="{C1352136-AD87-C32D-AD19-774D7867329E}"/>
              </a:ext>
            </a:extLst>
          </p:cNvPr>
          <p:cNvSpPr txBox="1">
            <a:spLocks/>
          </p:cNvSpPr>
          <p:nvPr/>
        </p:nvSpPr>
        <p:spPr>
          <a:xfrm>
            <a:off x="7638324" y="1646077"/>
            <a:ext cx="4418209" cy="18808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dirty="0"/>
              <a:t>LO SIMPLIFICO Y LO AGRUPO SEGÚN LAS POSICIONES BASICAS. A LO QUE QUIERO RESPONDER ES MAS SIMPLE VERLO DE ESTA MANERA.</a:t>
            </a:r>
          </a:p>
          <a:p>
            <a:endParaRPr lang="es-AR" dirty="0"/>
          </a:p>
          <a:p>
            <a:endParaRPr lang="es-AR" dirty="0"/>
          </a:p>
          <a:p>
            <a:endParaRPr lang="es-AR" dirty="0"/>
          </a:p>
        </p:txBody>
      </p:sp>
      <p:pic>
        <p:nvPicPr>
          <p:cNvPr id="15" name="Imagen 14">
            <a:extLst>
              <a:ext uri="{FF2B5EF4-FFF2-40B4-BE49-F238E27FC236}">
                <a16:creationId xmlns:a16="http://schemas.microsoft.com/office/drawing/2014/main" id="{465E17D2-204C-CFE3-A627-77536C3DBB1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pic>
        <p:nvPicPr>
          <p:cNvPr id="16" name="Imagen 15">
            <a:extLst>
              <a:ext uri="{FF2B5EF4-FFF2-40B4-BE49-F238E27FC236}">
                <a16:creationId xmlns:a16="http://schemas.microsoft.com/office/drawing/2014/main" id="{B19D9B3E-92A7-DE04-A0B3-8507082EA839}"/>
              </a:ext>
            </a:extLst>
          </p:cNvPr>
          <p:cNvPicPr>
            <a:picLocks noChangeAspect="1"/>
          </p:cNvPicPr>
          <p:nvPr/>
        </p:nvPicPr>
        <p:blipFill>
          <a:blip r:embed="rId5"/>
          <a:stretch>
            <a:fillRect/>
          </a:stretch>
        </p:blipFill>
        <p:spPr>
          <a:xfrm>
            <a:off x="4553677" y="1590650"/>
            <a:ext cx="3082392" cy="2334683"/>
          </a:xfrm>
          <a:prstGeom prst="rect">
            <a:avLst/>
          </a:prstGeom>
        </p:spPr>
      </p:pic>
    </p:spTree>
    <p:extLst>
      <p:ext uri="{BB962C8B-B14F-4D97-AF65-F5344CB8AC3E}">
        <p14:creationId xmlns:p14="http://schemas.microsoft.com/office/powerpoint/2010/main" val="2959167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82FE4A-B0F5-1743-46DF-D0F604C24C58}"/>
              </a:ext>
            </a:extLst>
          </p:cNvPr>
          <p:cNvSpPr>
            <a:spLocks noGrp="1"/>
          </p:cNvSpPr>
          <p:nvPr>
            <p:ph type="title"/>
          </p:nvPr>
        </p:nvSpPr>
        <p:spPr/>
        <p:txBody>
          <a:bodyPr/>
          <a:lstStyle/>
          <a:p>
            <a:r>
              <a:rPr lang="es-AR" dirty="0"/>
              <a:t>LIMPIEZA</a:t>
            </a:r>
          </a:p>
        </p:txBody>
      </p:sp>
      <p:sp>
        <p:nvSpPr>
          <p:cNvPr id="3" name="Marcador de contenido 2">
            <a:extLst>
              <a:ext uri="{FF2B5EF4-FFF2-40B4-BE49-F238E27FC236}">
                <a16:creationId xmlns:a16="http://schemas.microsoft.com/office/drawing/2014/main" id="{75416014-5929-0667-2EAD-CFDB60671168}"/>
              </a:ext>
            </a:extLst>
          </p:cNvPr>
          <p:cNvSpPr>
            <a:spLocks noGrp="1"/>
          </p:cNvSpPr>
          <p:nvPr>
            <p:ph idx="1"/>
          </p:nvPr>
        </p:nvSpPr>
        <p:spPr>
          <a:xfrm>
            <a:off x="646111" y="1488285"/>
            <a:ext cx="10191222" cy="611447"/>
          </a:xfrm>
        </p:spPr>
        <p:txBody>
          <a:bodyPr>
            <a:normAutofit fontScale="92500" lnSpcReduction="20000"/>
          </a:bodyPr>
          <a:lstStyle/>
          <a:p>
            <a:r>
              <a:rPr lang="es-AR" dirty="0"/>
              <a:t>POR ULTIMO, CONVIENE CREAR DOS COLUMNAS PARA CONTESTAR LAS PREGUNTAS QUE QUEREMOS RESOLVER:  </a:t>
            </a:r>
          </a:p>
        </p:txBody>
      </p:sp>
      <p:pic>
        <p:nvPicPr>
          <p:cNvPr id="5" name="Imagen 4">
            <a:extLst>
              <a:ext uri="{FF2B5EF4-FFF2-40B4-BE49-F238E27FC236}">
                <a16:creationId xmlns:a16="http://schemas.microsoft.com/office/drawing/2014/main" id="{F1C6A269-0741-5D90-02F4-148393BE5241}"/>
              </a:ext>
            </a:extLst>
          </p:cNvPr>
          <p:cNvPicPr>
            <a:picLocks noChangeAspect="1"/>
          </p:cNvPicPr>
          <p:nvPr/>
        </p:nvPicPr>
        <p:blipFill>
          <a:blip r:embed="rId2"/>
          <a:stretch>
            <a:fillRect/>
          </a:stretch>
        </p:blipFill>
        <p:spPr>
          <a:xfrm>
            <a:off x="755221" y="2625538"/>
            <a:ext cx="4240112" cy="2437074"/>
          </a:xfrm>
          <a:prstGeom prst="rect">
            <a:avLst/>
          </a:prstGeom>
        </p:spPr>
      </p:pic>
      <p:pic>
        <p:nvPicPr>
          <p:cNvPr id="6" name="Imagen 5">
            <a:extLst>
              <a:ext uri="{FF2B5EF4-FFF2-40B4-BE49-F238E27FC236}">
                <a16:creationId xmlns:a16="http://schemas.microsoft.com/office/drawing/2014/main" id="{1633595E-361D-8FCB-D3DC-C06F20EB6C4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sp>
        <p:nvSpPr>
          <p:cNvPr id="8" name="CuadroTexto 7">
            <a:extLst>
              <a:ext uri="{FF2B5EF4-FFF2-40B4-BE49-F238E27FC236}">
                <a16:creationId xmlns:a16="http://schemas.microsoft.com/office/drawing/2014/main" id="{E82524F4-3434-C776-8C69-9BC18EBFE9F1}"/>
              </a:ext>
            </a:extLst>
          </p:cNvPr>
          <p:cNvSpPr txBox="1"/>
          <p:nvPr/>
        </p:nvSpPr>
        <p:spPr>
          <a:xfrm>
            <a:off x="730776" y="5156674"/>
            <a:ext cx="4349222" cy="307777"/>
          </a:xfrm>
          <a:prstGeom prst="rect">
            <a:avLst/>
          </a:prstGeom>
          <a:noFill/>
        </p:spPr>
        <p:txBody>
          <a:bodyPr wrap="square">
            <a:spAutoFit/>
          </a:bodyPr>
          <a:lstStyle/>
          <a:p>
            <a:r>
              <a:rPr lang="es-AR" sz="1400" dirty="0"/>
              <a:t>CATEGORIZAR LAS EDADES DE LOS JUGADORES</a:t>
            </a:r>
          </a:p>
        </p:txBody>
      </p:sp>
      <p:pic>
        <p:nvPicPr>
          <p:cNvPr id="9" name="Imagen 8">
            <a:extLst>
              <a:ext uri="{FF2B5EF4-FFF2-40B4-BE49-F238E27FC236}">
                <a16:creationId xmlns:a16="http://schemas.microsoft.com/office/drawing/2014/main" id="{C4B8AC3D-E3B2-35FE-517F-0EA5246F3EA2}"/>
              </a:ext>
            </a:extLst>
          </p:cNvPr>
          <p:cNvPicPr>
            <a:picLocks noChangeAspect="1"/>
          </p:cNvPicPr>
          <p:nvPr/>
        </p:nvPicPr>
        <p:blipFill>
          <a:blip r:embed="rId5"/>
          <a:stretch>
            <a:fillRect/>
          </a:stretch>
        </p:blipFill>
        <p:spPr>
          <a:xfrm>
            <a:off x="6096000" y="3004098"/>
            <a:ext cx="4069542" cy="2024648"/>
          </a:xfrm>
          <a:prstGeom prst="rect">
            <a:avLst/>
          </a:prstGeom>
        </p:spPr>
      </p:pic>
      <p:sp>
        <p:nvSpPr>
          <p:cNvPr id="10" name="CuadroTexto 9">
            <a:extLst>
              <a:ext uri="{FF2B5EF4-FFF2-40B4-BE49-F238E27FC236}">
                <a16:creationId xmlns:a16="http://schemas.microsoft.com/office/drawing/2014/main" id="{C9132517-FE03-35CC-3812-C86D2A474482}"/>
              </a:ext>
            </a:extLst>
          </p:cNvPr>
          <p:cNvSpPr txBox="1"/>
          <p:nvPr/>
        </p:nvSpPr>
        <p:spPr>
          <a:xfrm>
            <a:off x="6023892" y="5133237"/>
            <a:ext cx="4349222" cy="307777"/>
          </a:xfrm>
          <a:prstGeom prst="rect">
            <a:avLst/>
          </a:prstGeom>
          <a:noFill/>
        </p:spPr>
        <p:txBody>
          <a:bodyPr wrap="square">
            <a:spAutoFit/>
          </a:bodyPr>
          <a:lstStyle/>
          <a:p>
            <a:r>
              <a:rPr lang="es-AR" sz="1400" dirty="0"/>
              <a:t>CATEGORIZAR LAS ALTURAS DE LOS JUGADORES</a:t>
            </a:r>
          </a:p>
        </p:txBody>
      </p:sp>
    </p:spTree>
    <p:extLst>
      <p:ext uri="{BB962C8B-B14F-4D97-AF65-F5344CB8AC3E}">
        <p14:creationId xmlns:p14="http://schemas.microsoft.com/office/powerpoint/2010/main" val="3529349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66E3C1-F77A-25DE-DB09-6FBB07C9F69A}"/>
              </a:ext>
            </a:extLst>
          </p:cNvPr>
          <p:cNvSpPr>
            <a:spLocks noGrp="1"/>
          </p:cNvSpPr>
          <p:nvPr>
            <p:ph type="title"/>
          </p:nvPr>
        </p:nvSpPr>
        <p:spPr/>
        <p:txBody>
          <a:bodyPr/>
          <a:lstStyle/>
          <a:p>
            <a:r>
              <a:rPr lang="es-AR" dirty="0"/>
              <a:t>NUEVO DATA SET</a:t>
            </a:r>
          </a:p>
        </p:txBody>
      </p:sp>
      <p:sp>
        <p:nvSpPr>
          <p:cNvPr id="7" name="CuadroTexto 6">
            <a:extLst>
              <a:ext uri="{FF2B5EF4-FFF2-40B4-BE49-F238E27FC236}">
                <a16:creationId xmlns:a16="http://schemas.microsoft.com/office/drawing/2014/main" id="{19E64561-5B60-3F88-6194-15EA21A78765}"/>
              </a:ext>
            </a:extLst>
          </p:cNvPr>
          <p:cNvSpPr txBox="1"/>
          <p:nvPr/>
        </p:nvSpPr>
        <p:spPr>
          <a:xfrm>
            <a:off x="5897377" y="2696429"/>
            <a:ext cx="5306484" cy="2308324"/>
          </a:xfrm>
          <a:prstGeom prst="rect">
            <a:avLst/>
          </a:prstGeom>
          <a:noFill/>
        </p:spPr>
        <p:txBody>
          <a:bodyPr wrap="square" rtlCol="0">
            <a:spAutoFit/>
          </a:bodyPr>
          <a:lstStyle/>
          <a:p>
            <a:pPr marL="285750" indent="-285750">
              <a:buFont typeface="Arial" panose="020B0604020202020204" pitchFamily="34" charset="0"/>
              <a:buChar char="•"/>
            </a:pPr>
            <a:r>
              <a:rPr lang="es-AR" dirty="0"/>
              <a:t>Ahora el Data </a:t>
            </a:r>
            <a:r>
              <a:rPr lang="es-AR" dirty="0" err="1"/>
              <a:t>Frame</a:t>
            </a:r>
            <a:r>
              <a:rPr lang="es-AR" dirty="0"/>
              <a:t> tiene 13 columnas nuevamente pero con 8765 filas porque quitamos las edades = 0.</a:t>
            </a:r>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r>
              <a:rPr lang="es-AR" dirty="0"/>
              <a:t>Ya puedo realizar el análisis variable a variable. </a:t>
            </a:r>
          </a:p>
          <a:p>
            <a:pPr marL="285750" indent="-285750">
              <a:buFont typeface="Arial" panose="020B0604020202020204" pitchFamily="34" charset="0"/>
              <a:buChar char="•"/>
            </a:pPr>
            <a:endParaRPr lang="es-AR" dirty="0"/>
          </a:p>
        </p:txBody>
      </p:sp>
      <p:pic>
        <p:nvPicPr>
          <p:cNvPr id="8" name="Imagen 7">
            <a:extLst>
              <a:ext uri="{FF2B5EF4-FFF2-40B4-BE49-F238E27FC236}">
                <a16:creationId xmlns:a16="http://schemas.microsoft.com/office/drawing/2014/main" id="{03A9D9C6-3612-27FC-5348-4538909C1B8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pic>
        <p:nvPicPr>
          <p:cNvPr id="9" name="Imagen 8">
            <a:extLst>
              <a:ext uri="{FF2B5EF4-FFF2-40B4-BE49-F238E27FC236}">
                <a16:creationId xmlns:a16="http://schemas.microsoft.com/office/drawing/2014/main" id="{63AD0E1B-CE36-C0DB-8D97-52DF64A45A9D}"/>
              </a:ext>
            </a:extLst>
          </p:cNvPr>
          <p:cNvPicPr>
            <a:picLocks noChangeAspect="1"/>
          </p:cNvPicPr>
          <p:nvPr/>
        </p:nvPicPr>
        <p:blipFill>
          <a:blip r:embed="rId4"/>
          <a:stretch>
            <a:fillRect/>
          </a:stretch>
        </p:blipFill>
        <p:spPr>
          <a:xfrm>
            <a:off x="846666" y="1475691"/>
            <a:ext cx="4876800" cy="4749800"/>
          </a:xfrm>
          <a:prstGeom prst="rect">
            <a:avLst/>
          </a:prstGeom>
        </p:spPr>
      </p:pic>
    </p:spTree>
    <p:extLst>
      <p:ext uri="{BB962C8B-B14F-4D97-AF65-F5344CB8AC3E}">
        <p14:creationId xmlns:p14="http://schemas.microsoft.com/office/powerpoint/2010/main" val="2981686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42E78-8BB6-E599-5F57-0344EDACFCA0}"/>
              </a:ext>
            </a:extLst>
          </p:cNvPr>
          <p:cNvSpPr>
            <a:spLocks noGrp="1"/>
          </p:cNvSpPr>
          <p:nvPr>
            <p:ph type="title"/>
          </p:nvPr>
        </p:nvSpPr>
        <p:spPr/>
        <p:txBody>
          <a:bodyPr/>
          <a:lstStyle/>
          <a:p>
            <a:r>
              <a:rPr lang="es-AR" dirty="0"/>
              <a:t>ANALISIS UNIVARIANTE</a:t>
            </a:r>
          </a:p>
        </p:txBody>
      </p:sp>
      <p:sp>
        <p:nvSpPr>
          <p:cNvPr id="3" name="Marcador de contenido 2">
            <a:extLst>
              <a:ext uri="{FF2B5EF4-FFF2-40B4-BE49-F238E27FC236}">
                <a16:creationId xmlns:a16="http://schemas.microsoft.com/office/drawing/2014/main" id="{173BB9F7-A619-F55E-91F8-2A24A070A314}"/>
              </a:ext>
            </a:extLst>
          </p:cNvPr>
          <p:cNvSpPr>
            <a:spLocks noGrp="1"/>
          </p:cNvSpPr>
          <p:nvPr>
            <p:ph idx="1"/>
          </p:nvPr>
        </p:nvSpPr>
        <p:spPr>
          <a:xfrm>
            <a:off x="875201" y="1853248"/>
            <a:ext cx="8946541" cy="4195481"/>
          </a:xfrm>
        </p:spPr>
        <p:txBody>
          <a:bodyPr/>
          <a:lstStyle/>
          <a:p>
            <a:r>
              <a:rPr lang="es-AR" dirty="0"/>
              <a:t>Identificamos cuales son </a:t>
            </a:r>
            <a:r>
              <a:rPr lang="es-AR" dirty="0" err="1"/>
              <a:t>varibales</a:t>
            </a:r>
            <a:r>
              <a:rPr lang="es-AR" dirty="0"/>
              <a:t> numéricas o categóricas según su cardinalidad. </a:t>
            </a:r>
          </a:p>
        </p:txBody>
      </p:sp>
      <p:pic>
        <p:nvPicPr>
          <p:cNvPr id="5" name="Imagen 4">
            <a:extLst>
              <a:ext uri="{FF2B5EF4-FFF2-40B4-BE49-F238E27FC236}">
                <a16:creationId xmlns:a16="http://schemas.microsoft.com/office/drawing/2014/main" id="{19656AA4-24CB-C716-2D57-72737774E52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pic>
        <p:nvPicPr>
          <p:cNvPr id="7" name="Imagen 6">
            <a:extLst>
              <a:ext uri="{FF2B5EF4-FFF2-40B4-BE49-F238E27FC236}">
                <a16:creationId xmlns:a16="http://schemas.microsoft.com/office/drawing/2014/main" id="{9F9A9C3A-CC90-DC2B-A529-D511AE39E4F5}"/>
              </a:ext>
            </a:extLst>
          </p:cNvPr>
          <p:cNvPicPr>
            <a:picLocks noChangeAspect="1"/>
          </p:cNvPicPr>
          <p:nvPr/>
        </p:nvPicPr>
        <p:blipFill>
          <a:blip r:embed="rId4"/>
          <a:stretch>
            <a:fillRect/>
          </a:stretch>
        </p:blipFill>
        <p:spPr>
          <a:xfrm>
            <a:off x="3862916" y="2372783"/>
            <a:ext cx="5549900" cy="4178300"/>
          </a:xfrm>
          <a:prstGeom prst="rect">
            <a:avLst/>
          </a:prstGeom>
        </p:spPr>
      </p:pic>
    </p:spTree>
    <p:extLst>
      <p:ext uri="{BB962C8B-B14F-4D97-AF65-F5344CB8AC3E}">
        <p14:creationId xmlns:p14="http://schemas.microsoft.com/office/powerpoint/2010/main" val="150668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C04F2-B06D-9C3C-C7D8-CFDD3F63EFDA}"/>
              </a:ext>
            </a:extLst>
          </p:cNvPr>
          <p:cNvSpPr>
            <a:spLocks noGrp="1"/>
          </p:cNvSpPr>
          <p:nvPr>
            <p:ph type="title"/>
          </p:nvPr>
        </p:nvSpPr>
        <p:spPr>
          <a:xfrm>
            <a:off x="646111" y="452718"/>
            <a:ext cx="9404723" cy="766482"/>
          </a:xfrm>
        </p:spPr>
        <p:txBody>
          <a:bodyPr/>
          <a:lstStyle/>
          <a:p>
            <a:r>
              <a:rPr lang="es-AR" dirty="0" err="1"/>
              <a:t>Categoricas</a:t>
            </a:r>
            <a:endParaRPr lang="es-AR" dirty="0"/>
          </a:p>
        </p:txBody>
      </p:sp>
      <p:sp>
        <p:nvSpPr>
          <p:cNvPr id="7" name="Marcador de contenido 2">
            <a:extLst>
              <a:ext uri="{FF2B5EF4-FFF2-40B4-BE49-F238E27FC236}">
                <a16:creationId xmlns:a16="http://schemas.microsoft.com/office/drawing/2014/main" id="{36FBFB07-F37E-0520-E18C-56DD331D8C6B}"/>
              </a:ext>
            </a:extLst>
          </p:cNvPr>
          <p:cNvSpPr txBox="1">
            <a:spLocks/>
          </p:cNvSpPr>
          <p:nvPr/>
        </p:nvSpPr>
        <p:spPr>
          <a:xfrm>
            <a:off x="8002416" y="1954852"/>
            <a:ext cx="4121849" cy="41957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Arial" panose="020B0604020202020204" pitchFamily="34" charset="0"/>
              <a:buChar char="•"/>
            </a:pPr>
            <a:endParaRPr lang="es-AR" dirty="0"/>
          </a:p>
          <a:p>
            <a:pPr marL="0" indent="0" algn="just">
              <a:buNone/>
            </a:pPr>
            <a:r>
              <a:rPr lang="es-AR" dirty="0"/>
              <a:t>Se muestran las frecuencias para las posiciones. </a:t>
            </a:r>
          </a:p>
          <a:p>
            <a:pPr marL="0" indent="0" algn="just">
              <a:buNone/>
            </a:pPr>
            <a:endParaRPr lang="es-AR" dirty="0"/>
          </a:p>
          <a:p>
            <a:pPr marL="0" indent="0" algn="just">
              <a:buNone/>
            </a:pPr>
            <a:r>
              <a:rPr lang="es-AR" dirty="0"/>
              <a:t>Se esperaba que para los porteros sea el que menor proporción haya porque hay solo una posición por cubrir. </a:t>
            </a:r>
          </a:p>
        </p:txBody>
      </p:sp>
      <p:sp>
        <p:nvSpPr>
          <p:cNvPr id="9" name="CuadroTexto 8">
            <a:extLst>
              <a:ext uri="{FF2B5EF4-FFF2-40B4-BE49-F238E27FC236}">
                <a16:creationId xmlns:a16="http://schemas.microsoft.com/office/drawing/2014/main" id="{6FD9FFA6-D8B3-294B-75C3-3E31D6B2A7FA}"/>
              </a:ext>
            </a:extLst>
          </p:cNvPr>
          <p:cNvSpPr txBox="1"/>
          <p:nvPr/>
        </p:nvSpPr>
        <p:spPr>
          <a:xfrm>
            <a:off x="646111" y="1402359"/>
            <a:ext cx="6096000" cy="369332"/>
          </a:xfrm>
          <a:prstGeom prst="rect">
            <a:avLst/>
          </a:prstGeom>
          <a:noFill/>
        </p:spPr>
        <p:txBody>
          <a:bodyPr wrap="square">
            <a:spAutoFit/>
          </a:bodyPr>
          <a:lstStyle/>
          <a:p>
            <a:pPr marL="285750" indent="-285750">
              <a:buFont typeface="Arial" panose="020B0604020202020204" pitchFamily="34" charset="0"/>
              <a:buChar char="•"/>
            </a:pPr>
            <a:r>
              <a:rPr lang="es-AR" dirty="0"/>
              <a:t>Posición:</a:t>
            </a:r>
          </a:p>
        </p:txBody>
      </p:sp>
      <p:pic>
        <p:nvPicPr>
          <p:cNvPr id="10" name="Imagen 9">
            <a:extLst>
              <a:ext uri="{FF2B5EF4-FFF2-40B4-BE49-F238E27FC236}">
                <a16:creationId xmlns:a16="http://schemas.microsoft.com/office/drawing/2014/main" id="{EBFE395D-A720-1107-36D6-519DA581FD8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pic>
        <p:nvPicPr>
          <p:cNvPr id="11" name="Imagen 10">
            <a:extLst>
              <a:ext uri="{FF2B5EF4-FFF2-40B4-BE49-F238E27FC236}">
                <a16:creationId xmlns:a16="http://schemas.microsoft.com/office/drawing/2014/main" id="{7C08792A-4758-FAA9-9792-988F3C61E904}"/>
              </a:ext>
            </a:extLst>
          </p:cNvPr>
          <p:cNvPicPr>
            <a:picLocks noChangeAspect="1"/>
          </p:cNvPicPr>
          <p:nvPr/>
        </p:nvPicPr>
        <p:blipFill>
          <a:blip r:embed="rId4"/>
          <a:stretch>
            <a:fillRect/>
          </a:stretch>
        </p:blipFill>
        <p:spPr>
          <a:xfrm>
            <a:off x="438850" y="1817857"/>
            <a:ext cx="7350482" cy="4469750"/>
          </a:xfrm>
          <a:prstGeom prst="rect">
            <a:avLst/>
          </a:prstGeom>
        </p:spPr>
      </p:pic>
    </p:spTree>
    <p:extLst>
      <p:ext uri="{BB962C8B-B14F-4D97-AF65-F5344CB8AC3E}">
        <p14:creationId xmlns:p14="http://schemas.microsoft.com/office/powerpoint/2010/main" val="878341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C04F2-B06D-9C3C-C7D8-CFDD3F63EFDA}"/>
              </a:ext>
            </a:extLst>
          </p:cNvPr>
          <p:cNvSpPr>
            <a:spLocks noGrp="1"/>
          </p:cNvSpPr>
          <p:nvPr>
            <p:ph type="title"/>
          </p:nvPr>
        </p:nvSpPr>
        <p:spPr>
          <a:xfrm>
            <a:off x="646111" y="452718"/>
            <a:ext cx="9404723" cy="766482"/>
          </a:xfrm>
        </p:spPr>
        <p:txBody>
          <a:bodyPr/>
          <a:lstStyle/>
          <a:p>
            <a:r>
              <a:rPr lang="es-AR" dirty="0"/>
              <a:t>Categóricas</a:t>
            </a:r>
          </a:p>
        </p:txBody>
      </p:sp>
      <p:sp>
        <p:nvSpPr>
          <p:cNvPr id="7" name="Marcador de contenido 2">
            <a:extLst>
              <a:ext uri="{FF2B5EF4-FFF2-40B4-BE49-F238E27FC236}">
                <a16:creationId xmlns:a16="http://schemas.microsoft.com/office/drawing/2014/main" id="{36FBFB07-F37E-0520-E18C-56DD331D8C6B}"/>
              </a:ext>
            </a:extLst>
          </p:cNvPr>
          <p:cNvSpPr txBox="1">
            <a:spLocks/>
          </p:cNvSpPr>
          <p:nvPr/>
        </p:nvSpPr>
        <p:spPr>
          <a:xfrm>
            <a:off x="8002416" y="1954852"/>
            <a:ext cx="4121849" cy="419576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Arial" panose="020B0604020202020204" pitchFamily="34" charset="0"/>
              <a:buChar char="•"/>
            </a:pPr>
            <a:r>
              <a:rPr lang="es-AR" dirty="0"/>
              <a:t>Novatos: 16 – 22 años</a:t>
            </a:r>
          </a:p>
          <a:p>
            <a:pPr>
              <a:buFont typeface="Arial" panose="020B0604020202020204" pitchFamily="34" charset="0"/>
              <a:buChar char="•"/>
            </a:pPr>
            <a:r>
              <a:rPr lang="es-AR" dirty="0"/>
              <a:t>Jóvenes: 23 – 28 años</a:t>
            </a:r>
          </a:p>
          <a:p>
            <a:pPr>
              <a:buFont typeface="Arial" panose="020B0604020202020204" pitchFamily="34" charset="0"/>
              <a:buChar char="•"/>
            </a:pPr>
            <a:r>
              <a:rPr lang="es-AR" dirty="0"/>
              <a:t>Adultos: 29 – 35 años</a:t>
            </a:r>
          </a:p>
          <a:p>
            <a:pPr>
              <a:buFont typeface="Arial" panose="020B0604020202020204" pitchFamily="34" charset="0"/>
              <a:buChar char="•"/>
            </a:pPr>
            <a:r>
              <a:rPr lang="es-AR" dirty="0"/>
              <a:t>Mayores: +36 años</a:t>
            </a:r>
          </a:p>
          <a:p>
            <a:pPr marL="0" indent="0">
              <a:buNone/>
            </a:pPr>
            <a:endParaRPr lang="es-AR" dirty="0"/>
          </a:p>
          <a:p>
            <a:pPr marL="0" indent="0">
              <a:buNone/>
            </a:pPr>
            <a:r>
              <a:rPr lang="es-AR" dirty="0"/>
              <a:t>Se esperaba esta distribución en la frecuencia. Y aquí es donde se plantea la hipótesis de: Para que un mayor continue su carrera tiene que jugar la mayoría de partidos, caso contrario dejaría el deporte profesionalmente.</a:t>
            </a:r>
          </a:p>
        </p:txBody>
      </p:sp>
      <p:sp>
        <p:nvSpPr>
          <p:cNvPr id="9" name="CuadroTexto 8">
            <a:extLst>
              <a:ext uri="{FF2B5EF4-FFF2-40B4-BE49-F238E27FC236}">
                <a16:creationId xmlns:a16="http://schemas.microsoft.com/office/drawing/2014/main" id="{6FD9FFA6-D8B3-294B-75C3-3E31D6B2A7FA}"/>
              </a:ext>
            </a:extLst>
          </p:cNvPr>
          <p:cNvSpPr txBox="1"/>
          <p:nvPr/>
        </p:nvSpPr>
        <p:spPr>
          <a:xfrm>
            <a:off x="646111" y="1402359"/>
            <a:ext cx="6096000" cy="369332"/>
          </a:xfrm>
          <a:prstGeom prst="rect">
            <a:avLst/>
          </a:prstGeom>
          <a:noFill/>
        </p:spPr>
        <p:txBody>
          <a:bodyPr wrap="square">
            <a:spAutoFit/>
          </a:bodyPr>
          <a:lstStyle/>
          <a:p>
            <a:pPr marL="285750" indent="-285750">
              <a:buFont typeface="Arial" panose="020B0604020202020204" pitchFamily="34" charset="0"/>
              <a:buChar char="•"/>
            </a:pPr>
            <a:r>
              <a:rPr lang="es-AR" dirty="0" err="1"/>
              <a:t>Grupo_edad</a:t>
            </a:r>
            <a:r>
              <a:rPr lang="es-AR" dirty="0"/>
              <a:t>:</a:t>
            </a:r>
          </a:p>
        </p:txBody>
      </p:sp>
      <p:pic>
        <p:nvPicPr>
          <p:cNvPr id="6" name="Imagen 5">
            <a:extLst>
              <a:ext uri="{FF2B5EF4-FFF2-40B4-BE49-F238E27FC236}">
                <a16:creationId xmlns:a16="http://schemas.microsoft.com/office/drawing/2014/main" id="{1F9C1296-6A8F-2540-F3E3-AB3838EE1AED}"/>
              </a:ext>
            </a:extLst>
          </p:cNvPr>
          <p:cNvPicPr>
            <a:picLocks noChangeAspect="1"/>
          </p:cNvPicPr>
          <p:nvPr/>
        </p:nvPicPr>
        <p:blipFill>
          <a:blip r:embed="rId2"/>
          <a:stretch>
            <a:fillRect/>
          </a:stretch>
        </p:blipFill>
        <p:spPr>
          <a:xfrm>
            <a:off x="533296" y="1904051"/>
            <a:ext cx="7367522" cy="4450432"/>
          </a:xfrm>
          <a:prstGeom prst="rect">
            <a:avLst/>
          </a:prstGeom>
        </p:spPr>
      </p:pic>
      <p:pic>
        <p:nvPicPr>
          <p:cNvPr id="8" name="Imagen 7">
            <a:extLst>
              <a:ext uri="{FF2B5EF4-FFF2-40B4-BE49-F238E27FC236}">
                <a16:creationId xmlns:a16="http://schemas.microsoft.com/office/drawing/2014/main" id="{37098F50-350B-DABF-4D9D-F46CB515F5E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4147204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3C04F2-B06D-9C3C-C7D8-CFDD3F63EFDA}"/>
              </a:ext>
            </a:extLst>
          </p:cNvPr>
          <p:cNvSpPr>
            <a:spLocks noGrp="1"/>
          </p:cNvSpPr>
          <p:nvPr>
            <p:ph type="title"/>
          </p:nvPr>
        </p:nvSpPr>
        <p:spPr>
          <a:xfrm>
            <a:off x="646111" y="452718"/>
            <a:ext cx="9404723" cy="766482"/>
          </a:xfrm>
        </p:spPr>
        <p:txBody>
          <a:bodyPr/>
          <a:lstStyle/>
          <a:p>
            <a:r>
              <a:rPr lang="es-AR" dirty="0"/>
              <a:t>Categóricas</a:t>
            </a:r>
          </a:p>
        </p:txBody>
      </p:sp>
      <p:sp>
        <p:nvSpPr>
          <p:cNvPr id="7" name="Marcador de contenido 2">
            <a:extLst>
              <a:ext uri="{FF2B5EF4-FFF2-40B4-BE49-F238E27FC236}">
                <a16:creationId xmlns:a16="http://schemas.microsoft.com/office/drawing/2014/main" id="{36FBFB07-F37E-0520-E18C-56DD331D8C6B}"/>
              </a:ext>
            </a:extLst>
          </p:cNvPr>
          <p:cNvSpPr txBox="1">
            <a:spLocks/>
          </p:cNvSpPr>
          <p:nvPr/>
        </p:nvSpPr>
        <p:spPr>
          <a:xfrm>
            <a:off x="8244944" y="1954852"/>
            <a:ext cx="3879321" cy="445043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buFont typeface="Arial" panose="020B0604020202020204" pitchFamily="34" charset="0"/>
              <a:buChar char="•"/>
            </a:pPr>
            <a:r>
              <a:rPr lang="es-AR" dirty="0"/>
              <a:t>Bajos: 160 – 175 cm</a:t>
            </a:r>
          </a:p>
          <a:p>
            <a:pPr>
              <a:buFont typeface="Arial" panose="020B0604020202020204" pitchFamily="34" charset="0"/>
              <a:buChar char="•"/>
            </a:pPr>
            <a:r>
              <a:rPr lang="es-AR" dirty="0"/>
              <a:t>Medios: 175 – 187 </a:t>
            </a:r>
            <a:r>
              <a:rPr lang="es-AR" dirty="0" err="1"/>
              <a:t>cms</a:t>
            </a:r>
            <a:endParaRPr lang="es-AR" dirty="0"/>
          </a:p>
          <a:p>
            <a:pPr>
              <a:buFont typeface="Arial" panose="020B0604020202020204" pitchFamily="34" charset="0"/>
              <a:buChar char="•"/>
            </a:pPr>
            <a:r>
              <a:rPr lang="es-AR" dirty="0"/>
              <a:t>Altos: +187 </a:t>
            </a:r>
            <a:r>
              <a:rPr lang="es-AR" dirty="0" err="1"/>
              <a:t>cms</a:t>
            </a:r>
            <a:endParaRPr lang="es-AR" dirty="0"/>
          </a:p>
          <a:p>
            <a:pPr>
              <a:buFont typeface="Arial" panose="020B0604020202020204" pitchFamily="34" charset="0"/>
              <a:buChar char="•"/>
            </a:pPr>
            <a:endParaRPr lang="es-AR" dirty="0"/>
          </a:p>
          <a:p>
            <a:pPr marL="0" indent="0">
              <a:buNone/>
            </a:pPr>
            <a:r>
              <a:rPr lang="es-AR" dirty="0"/>
              <a:t>Se esperaba que las alturas de los jugadores sean normales, por lo tanto de estatura media. </a:t>
            </a:r>
          </a:p>
          <a:p>
            <a:pPr marL="0" indent="0">
              <a:buNone/>
            </a:pPr>
            <a:r>
              <a:rPr lang="es-AR" dirty="0"/>
              <a:t>Esta variable nos servirá para contestar si las alturas influyen en las posiciones, pero sabemos que el 80% son medios.</a:t>
            </a:r>
          </a:p>
        </p:txBody>
      </p:sp>
      <p:sp>
        <p:nvSpPr>
          <p:cNvPr id="9" name="CuadroTexto 8">
            <a:extLst>
              <a:ext uri="{FF2B5EF4-FFF2-40B4-BE49-F238E27FC236}">
                <a16:creationId xmlns:a16="http://schemas.microsoft.com/office/drawing/2014/main" id="{6FD9FFA6-D8B3-294B-75C3-3E31D6B2A7FA}"/>
              </a:ext>
            </a:extLst>
          </p:cNvPr>
          <p:cNvSpPr txBox="1"/>
          <p:nvPr/>
        </p:nvSpPr>
        <p:spPr>
          <a:xfrm>
            <a:off x="646111" y="1402359"/>
            <a:ext cx="6096000" cy="369332"/>
          </a:xfrm>
          <a:prstGeom prst="rect">
            <a:avLst/>
          </a:prstGeom>
          <a:noFill/>
        </p:spPr>
        <p:txBody>
          <a:bodyPr wrap="square">
            <a:spAutoFit/>
          </a:bodyPr>
          <a:lstStyle/>
          <a:p>
            <a:pPr marL="285750" indent="-285750">
              <a:buFont typeface="Arial" panose="020B0604020202020204" pitchFamily="34" charset="0"/>
              <a:buChar char="•"/>
            </a:pPr>
            <a:r>
              <a:rPr lang="es-AR" dirty="0" err="1"/>
              <a:t>Grupo_altura</a:t>
            </a:r>
            <a:r>
              <a:rPr lang="es-AR" dirty="0"/>
              <a:t>:</a:t>
            </a:r>
          </a:p>
        </p:txBody>
      </p:sp>
      <p:pic>
        <p:nvPicPr>
          <p:cNvPr id="8" name="Imagen 7">
            <a:extLst>
              <a:ext uri="{FF2B5EF4-FFF2-40B4-BE49-F238E27FC236}">
                <a16:creationId xmlns:a16="http://schemas.microsoft.com/office/drawing/2014/main" id="{37098F50-350B-DABF-4D9D-F46CB515F5E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pic>
        <p:nvPicPr>
          <p:cNvPr id="3" name="Imagen 2">
            <a:extLst>
              <a:ext uri="{FF2B5EF4-FFF2-40B4-BE49-F238E27FC236}">
                <a16:creationId xmlns:a16="http://schemas.microsoft.com/office/drawing/2014/main" id="{DA3FA435-6DAF-38FA-0435-82DB9C5336CE}"/>
              </a:ext>
            </a:extLst>
          </p:cNvPr>
          <p:cNvPicPr>
            <a:picLocks noChangeAspect="1"/>
          </p:cNvPicPr>
          <p:nvPr/>
        </p:nvPicPr>
        <p:blipFill>
          <a:blip r:embed="rId4"/>
          <a:stretch>
            <a:fillRect/>
          </a:stretch>
        </p:blipFill>
        <p:spPr>
          <a:xfrm>
            <a:off x="476778" y="1807882"/>
            <a:ext cx="7734300" cy="4597400"/>
          </a:xfrm>
          <a:prstGeom prst="rect">
            <a:avLst/>
          </a:prstGeom>
        </p:spPr>
      </p:pic>
    </p:spTree>
    <p:extLst>
      <p:ext uri="{BB962C8B-B14F-4D97-AF65-F5344CB8AC3E}">
        <p14:creationId xmlns:p14="http://schemas.microsoft.com/office/powerpoint/2010/main" val="1103571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6288A-B0E4-C373-97A8-1462173FD3C8}"/>
              </a:ext>
            </a:extLst>
          </p:cNvPr>
          <p:cNvSpPr>
            <a:spLocks noGrp="1"/>
          </p:cNvSpPr>
          <p:nvPr>
            <p:ph type="title"/>
          </p:nvPr>
        </p:nvSpPr>
        <p:spPr>
          <a:xfrm>
            <a:off x="646111" y="196389"/>
            <a:ext cx="9404723" cy="1400530"/>
          </a:xfrm>
        </p:spPr>
        <p:txBody>
          <a:bodyPr/>
          <a:lstStyle/>
          <a:p>
            <a:r>
              <a:rPr lang="es-AR" dirty="0" err="1"/>
              <a:t>Numericas</a:t>
            </a:r>
            <a:endParaRPr lang="es-AR" dirty="0"/>
          </a:p>
        </p:txBody>
      </p:sp>
      <p:pic>
        <p:nvPicPr>
          <p:cNvPr id="4" name="Imagen 3">
            <a:extLst>
              <a:ext uri="{FF2B5EF4-FFF2-40B4-BE49-F238E27FC236}">
                <a16:creationId xmlns:a16="http://schemas.microsoft.com/office/drawing/2014/main" id="{A427DCA0-8BCB-E7D9-0CBD-F5F250D4BD79}"/>
              </a:ext>
            </a:extLst>
          </p:cNvPr>
          <p:cNvPicPr>
            <a:picLocks noChangeAspect="1"/>
          </p:cNvPicPr>
          <p:nvPr/>
        </p:nvPicPr>
        <p:blipFill>
          <a:blip r:embed="rId2"/>
          <a:stretch>
            <a:fillRect/>
          </a:stretch>
        </p:blipFill>
        <p:spPr>
          <a:xfrm>
            <a:off x="679980" y="1303688"/>
            <a:ext cx="10632972" cy="4177521"/>
          </a:xfrm>
          <a:prstGeom prst="rect">
            <a:avLst/>
          </a:prstGeom>
        </p:spPr>
      </p:pic>
      <p:sp>
        <p:nvSpPr>
          <p:cNvPr id="6" name="CuadroTexto 5">
            <a:extLst>
              <a:ext uri="{FF2B5EF4-FFF2-40B4-BE49-F238E27FC236}">
                <a16:creationId xmlns:a16="http://schemas.microsoft.com/office/drawing/2014/main" id="{1F9202A4-8A88-C404-106C-59F621A627D4}"/>
              </a:ext>
            </a:extLst>
          </p:cNvPr>
          <p:cNvSpPr txBox="1"/>
          <p:nvPr/>
        </p:nvSpPr>
        <p:spPr>
          <a:xfrm>
            <a:off x="646111" y="934356"/>
            <a:ext cx="6096000" cy="369332"/>
          </a:xfrm>
          <a:prstGeom prst="rect">
            <a:avLst/>
          </a:prstGeom>
          <a:noFill/>
        </p:spPr>
        <p:txBody>
          <a:bodyPr wrap="square">
            <a:spAutoFit/>
          </a:bodyPr>
          <a:lstStyle/>
          <a:p>
            <a:pPr marL="285750" indent="-285750">
              <a:buFont typeface="Arial" panose="020B0604020202020204" pitchFamily="34" charset="0"/>
              <a:buChar char="•"/>
            </a:pPr>
            <a:r>
              <a:rPr lang="es-AR" dirty="0"/>
              <a:t>edad:</a:t>
            </a:r>
          </a:p>
        </p:txBody>
      </p:sp>
      <p:sp>
        <p:nvSpPr>
          <p:cNvPr id="7" name="CuadroTexto 6">
            <a:extLst>
              <a:ext uri="{FF2B5EF4-FFF2-40B4-BE49-F238E27FC236}">
                <a16:creationId xmlns:a16="http://schemas.microsoft.com/office/drawing/2014/main" id="{44FB3F2C-2366-34BF-13B0-1269380F9567}"/>
              </a:ext>
            </a:extLst>
          </p:cNvPr>
          <p:cNvSpPr txBox="1"/>
          <p:nvPr/>
        </p:nvSpPr>
        <p:spPr>
          <a:xfrm>
            <a:off x="205850" y="5684409"/>
            <a:ext cx="11952283" cy="738664"/>
          </a:xfrm>
          <a:prstGeom prst="rect">
            <a:avLst/>
          </a:prstGeom>
          <a:noFill/>
        </p:spPr>
        <p:txBody>
          <a:bodyPr wrap="square">
            <a:spAutoFit/>
          </a:bodyPr>
          <a:lstStyle/>
          <a:p>
            <a:r>
              <a:rPr lang="es-AR" sz="1400" b="0" i="1" dirty="0">
                <a:effectLst/>
                <a:latin typeface="Menlo" panose="020B0609030804020204" pitchFamily="49" charset="0"/>
              </a:rPr>
              <a:t>La distribución del grafico es bastante normal, con un rango de min 16 y </a:t>
            </a:r>
            <a:r>
              <a:rPr lang="es-AR" sz="1400" b="0" i="1" dirty="0" err="1">
                <a:effectLst/>
                <a:latin typeface="Menlo" panose="020B0609030804020204" pitchFamily="49" charset="0"/>
              </a:rPr>
              <a:t>max</a:t>
            </a:r>
            <a:r>
              <a:rPr lang="es-AR" sz="1400" b="0" i="1" dirty="0">
                <a:effectLst/>
                <a:latin typeface="Menlo" panose="020B0609030804020204" pitchFamily="49" charset="0"/>
              </a:rPr>
              <a:t> 47 años. Pero la mayor concentración de los valores se da entre 21 y 28 años de edad. </a:t>
            </a:r>
            <a:r>
              <a:rPr lang="es-AR" sz="1400" b="0" i="1" dirty="0" err="1">
                <a:effectLst/>
                <a:latin typeface="Menlo" panose="020B0609030804020204" pitchFamily="49" charset="0"/>
              </a:rPr>
              <a:t>Ade</a:t>
            </a:r>
            <a:r>
              <a:rPr lang="es-AR" sz="1400" i="1" dirty="0" err="1">
                <a:latin typeface="Menlo" panose="020B0609030804020204" pitchFamily="49" charset="0"/>
              </a:rPr>
              <a:t>mas</a:t>
            </a:r>
            <a:r>
              <a:rPr lang="es-AR" sz="1400" i="1" dirty="0">
                <a:latin typeface="Menlo" panose="020B0609030804020204" pitchFamily="49" charset="0"/>
              </a:rPr>
              <a:t> existen jugadores que ya pasaron su edad y van hasta los 47 identificando a partir de los 41 que ya es un </a:t>
            </a:r>
            <a:r>
              <a:rPr lang="es-AR" sz="1400" i="1" dirty="0" err="1">
                <a:latin typeface="Menlo" panose="020B0609030804020204" pitchFamily="49" charset="0"/>
              </a:rPr>
              <a:t>Outlier</a:t>
            </a:r>
            <a:r>
              <a:rPr lang="es-AR" sz="1400" i="1" dirty="0">
                <a:latin typeface="Menlo" panose="020B0609030804020204" pitchFamily="49" charset="0"/>
              </a:rPr>
              <a:t>. </a:t>
            </a:r>
            <a:endParaRPr lang="es-AR" dirty="0"/>
          </a:p>
        </p:txBody>
      </p:sp>
      <p:pic>
        <p:nvPicPr>
          <p:cNvPr id="10" name="Imagen 9">
            <a:extLst>
              <a:ext uri="{FF2B5EF4-FFF2-40B4-BE49-F238E27FC236}">
                <a16:creationId xmlns:a16="http://schemas.microsoft.com/office/drawing/2014/main" id="{C12EAA09-311D-18F3-DC10-2983D2DDDF7D}"/>
              </a:ext>
            </a:extLst>
          </p:cNvPr>
          <p:cNvPicPr>
            <a:picLocks noChangeAspect="1"/>
          </p:cNvPicPr>
          <p:nvPr/>
        </p:nvPicPr>
        <p:blipFill>
          <a:blip r:embed="rId3"/>
          <a:stretch>
            <a:fillRect/>
          </a:stretch>
        </p:blipFill>
        <p:spPr>
          <a:xfrm>
            <a:off x="4404780" y="2041655"/>
            <a:ext cx="1827524" cy="1699481"/>
          </a:xfrm>
          <a:prstGeom prst="rect">
            <a:avLst/>
          </a:prstGeom>
          <a:ln>
            <a:noFill/>
          </a:ln>
          <a:effectLst>
            <a:outerShdw blurRad="292100" dist="139700" dir="2700000" algn="tl" rotWithShape="0">
              <a:srgbClr val="333333">
                <a:alpha val="65000"/>
              </a:srgbClr>
            </a:outerShdw>
          </a:effectLst>
        </p:spPr>
      </p:pic>
      <p:pic>
        <p:nvPicPr>
          <p:cNvPr id="11" name="Imagen 10">
            <a:extLst>
              <a:ext uri="{FF2B5EF4-FFF2-40B4-BE49-F238E27FC236}">
                <a16:creationId xmlns:a16="http://schemas.microsoft.com/office/drawing/2014/main" id="{2DCCA26B-7E9D-EF14-CFB4-FA780B85C20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1385572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6288A-B0E4-C373-97A8-1462173FD3C8}"/>
              </a:ext>
            </a:extLst>
          </p:cNvPr>
          <p:cNvSpPr>
            <a:spLocks noGrp="1"/>
          </p:cNvSpPr>
          <p:nvPr>
            <p:ph type="title"/>
          </p:nvPr>
        </p:nvSpPr>
        <p:spPr>
          <a:xfrm>
            <a:off x="646111" y="196389"/>
            <a:ext cx="9404723" cy="1400530"/>
          </a:xfrm>
        </p:spPr>
        <p:txBody>
          <a:bodyPr/>
          <a:lstStyle/>
          <a:p>
            <a:r>
              <a:rPr lang="es-AR" dirty="0" err="1"/>
              <a:t>Numericas</a:t>
            </a:r>
            <a:endParaRPr lang="es-AR" dirty="0"/>
          </a:p>
        </p:txBody>
      </p:sp>
      <p:sp>
        <p:nvSpPr>
          <p:cNvPr id="6" name="CuadroTexto 5">
            <a:extLst>
              <a:ext uri="{FF2B5EF4-FFF2-40B4-BE49-F238E27FC236}">
                <a16:creationId xmlns:a16="http://schemas.microsoft.com/office/drawing/2014/main" id="{1F9202A4-8A88-C404-106C-59F621A627D4}"/>
              </a:ext>
            </a:extLst>
          </p:cNvPr>
          <p:cNvSpPr txBox="1"/>
          <p:nvPr/>
        </p:nvSpPr>
        <p:spPr>
          <a:xfrm>
            <a:off x="646111" y="934356"/>
            <a:ext cx="6096000" cy="369332"/>
          </a:xfrm>
          <a:prstGeom prst="rect">
            <a:avLst/>
          </a:prstGeom>
          <a:noFill/>
        </p:spPr>
        <p:txBody>
          <a:bodyPr wrap="square">
            <a:spAutoFit/>
          </a:bodyPr>
          <a:lstStyle/>
          <a:p>
            <a:pPr marL="285750" indent="-285750">
              <a:buFont typeface="Arial" panose="020B0604020202020204" pitchFamily="34" charset="0"/>
              <a:buChar char="•"/>
            </a:pPr>
            <a:r>
              <a:rPr lang="es-AR" dirty="0"/>
              <a:t>rating:</a:t>
            </a:r>
          </a:p>
        </p:txBody>
      </p:sp>
      <p:sp>
        <p:nvSpPr>
          <p:cNvPr id="7" name="CuadroTexto 6">
            <a:extLst>
              <a:ext uri="{FF2B5EF4-FFF2-40B4-BE49-F238E27FC236}">
                <a16:creationId xmlns:a16="http://schemas.microsoft.com/office/drawing/2014/main" id="{44FB3F2C-2366-34BF-13B0-1269380F9567}"/>
              </a:ext>
            </a:extLst>
          </p:cNvPr>
          <p:cNvSpPr txBox="1"/>
          <p:nvPr/>
        </p:nvSpPr>
        <p:spPr>
          <a:xfrm>
            <a:off x="646109" y="5650542"/>
            <a:ext cx="10699223" cy="738664"/>
          </a:xfrm>
          <a:prstGeom prst="rect">
            <a:avLst/>
          </a:prstGeom>
          <a:noFill/>
        </p:spPr>
        <p:txBody>
          <a:bodyPr wrap="square">
            <a:spAutoFit/>
          </a:bodyPr>
          <a:lstStyle/>
          <a:p>
            <a:r>
              <a:rPr lang="es-AR" sz="1400" dirty="0">
                <a:latin typeface="Menlo" panose="020B0609030804020204" pitchFamily="49" charset="0"/>
              </a:rPr>
              <a:t>S</a:t>
            </a:r>
            <a:r>
              <a:rPr lang="es-AR" sz="1400" b="0" dirty="0">
                <a:effectLst/>
                <a:latin typeface="Menlo" panose="020B0609030804020204" pitchFamily="49" charset="0"/>
              </a:rPr>
              <a:t>u distribución también es normal, y la mayor cantidad de valores se centran entre 38 y 47 puntos. La mediana y la media son prácticamente iguales. Hay existencia de </a:t>
            </a:r>
            <a:r>
              <a:rPr lang="es-AR" sz="1400" b="0" dirty="0" err="1">
                <a:effectLst/>
                <a:latin typeface="Menlo" panose="020B0609030804020204" pitchFamily="49" charset="0"/>
              </a:rPr>
              <a:t>Outliers</a:t>
            </a:r>
            <a:r>
              <a:rPr lang="es-AR" sz="1400" b="0" dirty="0">
                <a:effectLst/>
                <a:latin typeface="Menlo" panose="020B0609030804020204" pitchFamily="49" charset="0"/>
              </a:rPr>
              <a:t> que los podemos tratar como "ejemplos" a la hora de ver que se tiene en cuenta en el puntaje.</a:t>
            </a:r>
          </a:p>
        </p:txBody>
      </p:sp>
      <p:pic>
        <p:nvPicPr>
          <p:cNvPr id="3" name="Imagen 2">
            <a:extLst>
              <a:ext uri="{FF2B5EF4-FFF2-40B4-BE49-F238E27FC236}">
                <a16:creationId xmlns:a16="http://schemas.microsoft.com/office/drawing/2014/main" id="{99885EFE-95E1-EAA3-DE6D-603A5DB9F97F}"/>
              </a:ext>
            </a:extLst>
          </p:cNvPr>
          <p:cNvPicPr>
            <a:picLocks noChangeAspect="1"/>
          </p:cNvPicPr>
          <p:nvPr/>
        </p:nvPicPr>
        <p:blipFill>
          <a:blip r:embed="rId2"/>
          <a:stretch>
            <a:fillRect/>
          </a:stretch>
        </p:blipFill>
        <p:spPr>
          <a:xfrm>
            <a:off x="683857" y="1337553"/>
            <a:ext cx="10339744" cy="4177521"/>
          </a:xfrm>
          <a:prstGeom prst="rect">
            <a:avLst/>
          </a:prstGeom>
        </p:spPr>
      </p:pic>
      <p:pic>
        <p:nvPicPr>
          <p:cNvPr id="8" name="Imagen 7">
            <a:extLst>
              <a:ext uri="{FF2B5EF4-FFF2-40B4-BE49-F238E27FC236}">
                <a16:creationId xmlns:a16="http://schemas.microsoft.com/office/drawing/2014/main" id="{337D83C6-F0DC-CAB5-8B6D-37D50B2126F2}"/>
              </a:ext>
            </a:extLst>
          </p:cNvPr>
          <p:cNvPicPr>
            <a:picLocks noChangeAspect="1"/>
          </p:cNvPicPr>
          <p:nvPr/>
        </p:nvPicPr>
        <p:blipFill>
          <a:blip r:embed="rId3"/>
          <a:stretch>
            <a:fillRect/>
          </a:stretch>
        </p:blipFill>
        <p:spPr>
          <a:xfrm>
            <a:off x="4190654" y="1802989"/>
            <a:ext cx="1778701" cy="1639195"/>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745511A1-E286-7B25-E25C-34C990B7A8E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4242308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8CE49-833A-6608-A922-0E08B10C6EAE}"/>
              </a:ext>
            </a:extLst>
          </p:cNvPr>
          <p:cNvSpPr>
            <a:spLocks noGrp="1"/>
          </p:cNvSpPr>
          <p:nvPr>
            <p:ph type="title"/>
          </p:nvPr>
        </p:nvSpPr>
        <p:spPr/>
        <p:txBody>
          <a:bodyPr/>
          <a:lstStyle/>
          <a:p>
            <a:r>
              <a:rPr lang="es-AR" dirty="0"/>
              <a:t>Objetivos: </a:t>
            </a:r>
          </a:p>
        </p:txBody>
      </p:sp>
      <p:sp>
        <p:nvSpPr>
          <p:cNvPr id="3" name="Marcador de contenido 2">
            <a:extLst>
              <a:ext uri="{FF2B5EF4-FFF2-40B4-BE49-F238E27FC236}">
                <a16:creationId xmlns:a16="http://schemas.microsoft.com/office/drawing/2014/main" id="{E2134256-344E-BAE7-A917-244E62D187D2}"/>
              </a:ext>
            </a:extLst>
          </p:cNvPr>
          <p:cNvSpPr>
            <a:spLocks noGrp="1"/>
          </p:cNvSpPr>
          <p:nvPr>
            <p:ph idx="1"/>
          </p:nvPr>
        </p:nvSpPr>
        <p:spPr/>
        <p:txBody>
          <a:bodyPr/>
          <a:lstStyle/>
          <a:p>
            <a:r>
              <a:rPr lang="es-AR" dirty="0">
                <a:latin typeface="Menlo" panose="020B0609030804020204" pitchFamily="49" charset="0"/>
              </a:rPr>
              <a:t>A</a:t>
            </a:r>
            <a:r>
              <a:rPr lang="es-AR" b="0" dirty="0">
                <a:effectLst/>
                <a:latin typeface="Menlo" panose="020B0609030804020204" pitchFamily="49" charset="0"/>
              </a:rPr>
              <a:t>nalizar rendimientos de jugadores pertenecientes a la liga RFEF, de la temporada 23-24. </a:t>
            </a:r>
          </a:p>
          <a:p>
            <a:endParaRPr lang="es-AR" dirty="0">
              <a:latin typeface="Menlo" panose="020B0609030804020204" pitchFamily="49" charset="0"/>
            </a:endParaRPr>
          </a:p>
          <a:p>
            <a:r>
              <a:rPr lang="es-AR" dirty="0">
                <a:latin typeface="Menlo" panose="020B0609030804020204" pitchFamily="49" charset="0"/>
              </a:rPr>
              <a:t>Ver el comportamiento de los jugadores en sus equipos según sus características principales. </a:t>
            </a:r>
          </a:p>
          <a:p>
            <a:endParaRPr lang="es-AR" dirty="0">
              <a:latin typeface="Menlo" panose="020B0609030804020204" pitchFamily="49" charset="0"/>
            </a:endParaRPr>
          </a:p>
          <a:p>
            <a:endParaRPr lang="es-AR" dirty="0">
              <a:latin typeface="Menlo" panose="020B0609030804020204" pitchFamily="49" charset="0"/>
            </a:endParaRPr>
          </a:p>
          <a:p>
            <a:endParaRPr lang="es-AR" dirty="0">
              <a:latin typeface="Menlo" panose="020B0609030804020204" pitchFamily="49" charset="0"/>
            </a:endParaRPr>
          </a:p>
          <a:p>
            <a:endParaRPr lang="es-AR" dirty="0">
              <a:latin typeface="Menlo" panose="020B0609030804020204" pitchFamily="49" charset="0"/>
            </a:endParaRPr>
          </a:p>
        </p:txBody>
      </p:sp>
      <p:pic>
        <p:nvPicPr>
          <p:cNvPr id="4" name="Imagen 3">
            <a:extLst>
              <a:ext uri="{FF2B5EF4-FFF2-40B4-BE49-F238E27FC236}">
                <a16:creationId xmlns:a16="http://schemas.microsoft.com/office/drawing/2014/main" id="{83AE7AB4-6A6D-E159-DE1A-A42C07ABC89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247860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6288A-B0E4-C373-97A8-1462173FD3C8}"/>
              </a:ext>
            </a:extLst>
          </p:cNvPr>
          <p:cNvSpPr>
            <a:spLocks noGrp="1"/>
          </p:cNvSpPr>
          <p:nvPr>
            <p:ph type="title"/>
          </p:nvPr>
        </p:nvSpPr>
        <p:spPr>
          <a:xfrm>
            <a:off x="646111" y="196389"/>
            <a:ext cx="9404723" cy="1400530"/>
          </a:xfrm>
        </p:spPr>
        <p:txBody>
          <a:bodyPr/>
          <a:lstStyle/>
          <a:p>
            <a:r>
              <a:rPr lang="es-AR" dirty="0" err="1"/>
              <a:t>Numericas</a:t>
            </a:r>
            <a:endParaRPr lang="es-AR" dirty="0"/>
          </a:p>
        </p:txBody>
      </p:sp>
      <p:sp>
        <p:nvSpPr>
          <p:cNvPr id="6" name="CuadroTexto 5">
            <a:extLst>
              <a:ext uri="{FF2B5EF4-FFF2-40B4-BE49-F238E27FC236}">
                <a16:creationId xmlns:a16="http://schemas.microsoft.com/office/drawing/2014/main" id="{1F9202A4-8A88-C404-106C-59F621A627D4}"/>
              </a:ext>
            </a:extLst>
          </p:cNvPr>
          <p:cNvSpPr txBox="1"/>
          <p:nvPr/>
        </p:nvSpPr>
        <p:spPr>
          <a:xfrm>
            <a:off x="646111" y="934356"/>
            <a:ext cx="6096000" cy="369332"/>
          </a:xfrm>
          <a:prstGeom prst="rect">
            <a:avLst/>
          </a:prstGeom>
          <a:noFill/>
        </p:spPr>
        <p:txBody>
          <a:bodyPr wrap="square">
            <a:spAutoFit/>
          </a:bodyPr>
          <a:lstStyle/>
          <a:p>
            <a:pPr marL="285750" indent="-285750">
              <a:buFont typeface="Arial" panose="020B0604020202020204" pitchFamily="34" charset="0"/>
              <a:buChar char="•"/>
            </a:pPr>
            <a:r>
              <a:rPr lang="es-AR" dirty="0" err="1"/>
              <a:t>Tarjetas_amarillas</a:t>
            </a:r>
            <a:r>
              <a:rPr lang="es-AR" dirty="0"/>
              <a:t>:</a:t>
            </a:r>
          </a:p>
        </p:txBody>
      </p:sp>
      <p:sp>
        <p:nvSpPr>
          <p:cNvPr id="7" name="CuadroTexto 6">
            <a:extLst>
              <a:ext uri="{FF2B5EF4-FFF2-40B4-BE49-F238E27FC236}">
                <a16:creationId xmlns:a16="http://schemas.microsoft.com/office/drawing/2014/main" id="{44FB3F2C-2366-34BF-13B0-1269380F9567}"/>
              </a:ext>
            </a:extLst>
          </p:cNvPr>
          <p:cNvSpPr txBox="1"/>
          <p:nvPr/>
        </p:nvSpPr>
        <p:spPr>
          <a:xfrm>
            <a:off x="646109" y="5718274"/>
            <a:ext cx="10699223" cy="954107"/>
          </a:xfrm>
          <a:prstGeom prst="rect">
            <a:avLst/>
          </a:prstGeom>
          <a:noFill/>
        </p:spPr>
        <p:txBody>
          <a:bodyPr wrap="square">
            <a:spAutoFit/>
          </a:bodyPr>
          <a:lstStyle/>
          <a:p>
            <a:r>
              <a:rPr lang="es-AR" sz="1400" b="0" i="1" dirty="0">
                <a:effectLst/>
                <a:latin typeface="Menlo" panose="020B0609030804020204" pitchFamily="49" charset="0"/>
              </a:rPr>
              <a:t>La conducta de los jugadores presenta una media y mediana que difieren solo en un punto, la distribución de los valores se concentra entre 1 y 6 tarjetas amarillas por jugador. Y hay existencia de </a:t>
            </a:r>
            <a:r>
              <a:rPr lang="es-AR" sz="1400" b="0" i="1" dirty="0" err="1">
                <a:effectLst/>
                <a:latin typeface="Menlo" panose="020B0609030804020204" pitchFamily="49" charset="0"/>
              </a:rPr>
              <a:t>outliers</a:t>
            </a:r>
            <a:r>
              <a:rPr lang="es-AR" sz="1400" b="0" i="1" dirty="0">
                <a:effectLst/>
                <a:latin typeface="Menlo" panose="020B0609030804020204" pitchFamily="49" charset="0"/>
              </a:rPr>
              <a:t>, por lo </a:t>
            </a:r>
            <a:r>
              <a:rPr lang="es-AR" sz="1400" b="0" i="1" dirty="0" err="1">
                <a:effectLst/>
                <a:latin typeface="Menlo" panose="020B0609030804020204" pitchFamily="49" charset="0"/>
              </a:rPr>
              <a:t>podrian</a:t>
            </a:r>
            <a:r>
              <a:rPr lang="es-AR" sz="1400" b="0" i="1" dirty="0">
                <a:effectLst/>
                <a:latin typeface="Menlo" panose="020B0609030804020204" pitchFamily="49" charset="0"/>
              </a:rPr>
              <a:t> plantearse advertencias a los clubes para mantener la conducta en la liga.</a:t>
            </a:r>
            <a:endParaRPr lang="es-AR" sz="1400" b="0" dirty="0">
              <a:effectLst/>
              <a:latin typeface="Menlo" panose="020B0609030804020204" pitchFamily="49" charset="0"/>
            </a:endParaRPr>
          </a:p>
        </p:txBody>
      </p:sp>
      <p:pic>
        <p:nvPicPr>
          <p:cNvPr id="4" name="Imagen 3">
            <a:extLst>
              <a:ext uri="{FF2B5EF4-FFF2-40B4-BE49-F238E27FC236}">
                <a16:creationId xmlns:a16="http://schemas.microsoft.com/office/drawing/2014/main" id="{C639B348-A51A-8BF8-AF58-6547F3ED2AAA}"/>
              </a:ext>
            </a:extLst>
          </p:cNvPr>
          <p:cNvPicPr>
            <a:picLocks noChangeAspect="1"/>
          </p:cNvPicPr>
          <p:nvPr/>
        </p:nvPicPr>
        <p:blipFill>
          <a:blip r:embed="rId2"/>
          <a:stretch>
            <a:fillRect/>
          </a:stretch>
        </p:blipFill>
        <p:spPr>
          <a:xfrm>
            <a:off x="694267" y="1318179"/>
            <a:ext cx="10591595" cy="4349296"/>
          </a:xfrm>
          <a:prstGeom prst="rect">
            <a:avLst/>
          </a:prstGeom>
        </p:spPr>
      </p:pic>
      <p:pic>
        <p:nvPicPr>
          <p:cNvPr id="5" name="Imagen 4">
            <a:extLst>
              <a:ext uri="{FF2B5EF4-FFF2-40B4-BE49-F238E27FC236}">
                <a16:creationId xmlns:a16="http://schemas.microsoft.com/office/drawing/2014/main" id="{4F4180EF-F510-39E1-8D3E-FAFCDB7D5C3B}"/>
              </a:ext>
            </a:extLst>
          </p:cNvPr>
          <p:cNvPicPr>
            <a:picLocks noChangeAspect="1"/>
          </p:cNvPicPr>
          <p:nvPr/>
        </p:nvPicPr>
        <p:blipFill>
          <a:blip r:embed="rId3"/>
          <a:stretch>
            <a:fillRect/>
          </a:stretch>
        </p:blipFill>
        <p:spPr>
          <a:xfrm>
            <a:off x="4114800" y="1791609"/>
            <a:ext cx="1981200" cy="1854200"/>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CC3CD80C-BBAF-9E5A-91E0-F044413CDE6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1160196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06288A-B0E4-C373-97A8-1462173FD3C8}"/>
              </a:ext>
            </a:extLst>
          </p:cNvPr>
          <p:cNvSpPr>
            <a:spLocks noGrp="1"/>
          </p:cNvSpPr>
          <p:nvPr>
            <p:ph type="title"/>
          </p:nvPr>
        </p:nvSpPr>
        <p:spPr>
          <a:xfrm>
            <a:off x="646111" y="196389"/>
            <a:ext cx="9404723" cy="1400530"/>
          </a:xfrm>
        </p:spPr>
        <p:txBody>
          <a:bodyPr/>
          <a:lstStyle/>
          <a:p>
            <a:r>
              <a:rPr lang="es-AR" dirty="0" err="1"/>
              <a:t>Numericas</a:t>
            </a:r>
            <a:endParaRPr lang="es-AR" dirty="0"/>
          </a:p>
        </p:txBody>
      </p:sp>
      <p:sp>
        <p:nvSpPr>
          <p:cNvPr id="6" name="CuadroTexto 5">
            <a:extLst>
              <a:ext uri="{FF2B5EF4-FFF2-40B4-BE49-F238E27FC236}">
                <a16:creationId xmlns:a16="http://schemas.microsoft.com/office/drawing/2014/main" id="{1F9202A4-8A88-C404-106C-59F621A627D4}"/>
              </a:ext>
            </a:extLst>
          </p:cNvPr>
          <p:cNvSpPr txBox="1"/>
          <p:nvPr/>
        </p:nvSpPr>
        <p:spPr>
          <a:xfrm>
            <a:off x="646111" y="934356"/>
            <a:ext cx="6096000" cy="369332"/>
          </a:xfrm>
          <a:prstGeom prst="rect">
            <a:avLst/>
          </a:prstGeom>
          <a:noFill/>
        </p:spPr>
        <p:txBody>
          <a:bodyPr wrap="square">
            <a:spAutoFit/>
          </a:bodyPr>
          <a:lstStyle/>
          <a:p>
            <a:pPr marL="285750" indent="-285750">
              <a:buFont typeface="Arial" panose="020B0604020202020204" pitchFamily="34" charset="0"/>
              <a:buChar char="•"/>
            </a:pPr>
            <a:r>
              <a:rPr lang="es-AR" dirty="0" err="1"/>
              <a:t>Partidos_titular</a:t>
            </a:r>
            <a:r>
              <a:rPr lang="es-AR" dirty="0"/>
              <a:t>:</a:t>
            </a:r>
          </a:p>
        </p:txBody>
      </p:sp>
      <p:sp>
        <p:nvSpPr>
          <p:cNvPr id="7" name="CuadroTexto 6">
            <a:extLst>
              <a:ext uri="{FF2B5EF4-FFF2-40B4-BE49-F238E27FC236}">
                <a16:creationId xmlns:a16="http://schemas.microsoft.com/office/drawing/2014/main" id="{44FB3F2C-2366-34BF-13B0-1269380F9567}"/>
              </a:ext>
            </a:extLst>
          </p:cNvPr>
          <p:cNvSpPr txBox="1"/>
          <p:nvPr/>
        </p:nvSpPr>
        <p:spPr>
          <a:xfrm>
            <a:off x="646109" y="5701341"/>
            <a:ext cx="10699223" cy="954107"/>
          </a:xfrm>
          <a:prstGeom prst="rect">
            <a:avLst/>
          </a:prstGeom>
          <a:noFill/>
        </p:spPr>
        <p:txBody>
          <a:bodyPr wrap="square">
            <a:spAutoFit/>
          </a:bodyPr>
          <a:lstStyle/>
          <a:p>
            <a:r>
              <a:rPr lang="es-AR" sz="1400" b="0" i="1" dirty="0">
                <a:effectLst/>
                <a:latin typeface="Menlo" panose="020B0609030804020204" pitchFamily="49" charset="0"/>
              </a:rPr>
              <a:t>Esta variable nos puede orientar en que podrían ser la consecuencia de un buen rating o rendimiento, ya que a mayor cantidad de partidos de titular se puede decir que el jugador es muy bueno y fundamental para su equipo, lo contrario nos daría un redimiendo mas bajo. Se mostrará en el análisis bivariante.</a:t>
            </a:r>
            <a:endParaRPr lang="es-AR" sz="1400" b="0" dirty="0">
              <a:effectLst/>
              <a:latin typeface="Menlo" panose="020B0609030804020204" pitchFamily="49" charset="0"/>
            </a:endParaRPr>
          </a:p>
        </p:txBody>
      </p:sp>
      <p:pic>
        <p:nvPicPr>
          <p:cNvPr id="9" name="Imagen 8">
            <a:extLst>
              <a:ext uri="{FF2B5EF4-FFF2-40B4-BE49-F238E27FC236}">
                <a16:creationId xmlns:a16="http://schemas.microsoft.com/office/drawing/2014/main" id="{DDF627F2-4473-0BE6-B1A8-F93A76B1E743}"/>
              </a:ext>
            </a:extLst>
          </p:cNvPr>
          <p:cNvPicPr>
            <a:picLocks noChangeAspect="1"/>
          </p:cNvPicPr>
          <p:nvPr/>
        </p:nvPicPr>
        <p:blipFill>
          <a:blip r:embed="rId2"/>
          <a:stretch>
            <a:fillRect/>
          </a:stretch>
        </p:blipFill>
        <p:spPr>
          <a:xfrm>
            <a:off x="863600" y="1507045"/>
            <a:ext cx="9787466" cy="4007872"/>
          </a:xfrm>
          <a:prstGeom prst="rect">
            <a:avLst/>
          </a:prstGeom>
        </p:spPr>
      </p:pic>
      <p:pic>
        <p:nvPicPr>
          <p:cNvPr id="10" name="Imagen 9">
            <a:extLst>
              <a:ext uri="{FF2B5EF4-FFF2-40B4-BE49-F238E27FC236}">
                <a16:creationId xmlns:a16="http://schemas.microsoft.com/office/drawing/2014/main" id="{B241F4B9-171D-C3FD-2B32-C2386C6649E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pic>
        <p:nvPicPr>
          <p:cNvPr id="12" name="Imagen 11">
            <a:extLst>
              <a:ext uri="{FF2B5EF4-FFF2-40B4-BE49-F238E27FC236}">
                <a16:creationId xmlns:a16="http://schemas.microsoft.com/office/drawing/2014/main" id="{1B2AC735-0293-B831-07ED-E6E643AD4569}"/>
              </a:ext>
            </a:extLst>
          </p:cNvPr>
          <p:cNvPicPr>
            <a:picLocks noChangeAspect="1"/>
          </p:cNvPicPr>
          <p:nvPr/>
        </p:nvPicPr>
        <p:blipFill>
          <a:blip r:embed="rId5"/>
          <a:stretch>
            <a:fillRect/>
          </a:stretch>
        </p:blipFill>
        <p:spPr>
          <a:xfrm>
            <a:off x="2587345" y="3043120"/>
            <a:ext cx="1855538" cy="1710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3920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48CB33-479F-DB2A-5A46-5304CA7DE99B}"/>
              </a:ext>
            </a:extLst>
          </p:cNvPr>
          <p:cNvPicPr>
            <a:picLocks noChangeAspect="1"/>
          </p:cNvPicPr>
          <p:nvPr/>
        </p:nvPicPr>
        <p:blipFill>
          <a:blip r:embed="rId2"/>
          <a:stretch>
            <a:fillRect/>
          </a:stretch>
        </p:blipFill>
        <p:spPr>
          <a:xfrm>
            <a:off x="646111" y="1429973"/>
            <a:ext cx="10394422" cy="4311218"/>
          </a:xfrm>
          <a:prstGeom prst="rect">
            <a:avLst/>
          </a:prstGeom>
        </p:spPr>
      </p:pic>
      <p:sp>
        <p:nvSpPr>
          <p:cNvPr id="5" name="Título 1">
            <a:extLst>
              <a:ext uri="{FF2B5EF4-FFF2-40B4-BE49-F238E27FC236}">
                <a16:creationId xmlns:a16="http://schemas.microsoft.com/office/drawing/2014/main" id="{0021202D-F10E-587E-40AB-5FDC471EC62A}"/>
              </a:ext>
            </a:extLst>
          </p:cNvPr>
          <p:cNvSpPr txBox="1">
            <a:spLocks/>
          </p:cNvSpPr>
          <p:nvPr/>
        </p:nvSpPr>
        <p:spPr>
          <a:xfrm>
            <a:off x="646111" y="196389"/>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AR"/>
              <a:t>Numericas</a:t>
            </a:r>
            <a:endParaRPr lang="es-AR" dirty="0"/>
          </a:p>
        </p:txBody>
      </p:sp>
      <p:sp>
        <p:nvSpPr>
          <p:cNvPr id="6" name="CuadroTexto 5">
            <a:extLst>
              <a:ext uri="{FF2B5EF4-FFF2-40B4-BE49-F238E27FC236}">
                <a16:creationId xmlns:a16="http://schemas.microsoft.com/office/drawing/2014/main" id="{F96E825D-682C-11AE-A510-393385289121}"/>
              </a:ext>
            </a:extLst>
          </p:cNvPr>
          <p:cNvSpPr txBox="1"/>
          <p:nvPr/>
        </p:nvSpPr>
        <p:spPr>
          <a:xfrm>
            <a:off x="646111" y="934356"/>
            <a:ext cx="6096000" cy="369332"/>
          </a:xfrm>
          <a:prstGeom prst="rect">
            <a:avLst/>
          </a:prstGeom>
          <a:noFill/>
        </p:spPr>
        <p:txBody>
          <a:bodyPr wrap="square">
            <a:spAutoFit/>
          </a:bodyPr>
          <a:lstStyle/>
          <a:p>
            <a:pPr marL="285750" indent="-285750">
              <a:buFont typeface="Arial" panose="020B0604020202020204" pitchFamily="34" charset="0"/>
              <a:buChar char="•"/>
            </a:pPr>
            <a:r>
              <a:rPr lang="es-AR" dirty="0" err="1"/>
              <a:t>partidos_jugados</a:t>
            </a:r>
            <a:r>
              <a:rPr lang="es-AR" dirty="0"/>
              <a:t>:</a:t>
            </a:r>
          </a:p>
        </p:txBody>
      </p:sp>
      <p:pic>
        <p:nvPicPr>
          <p:cNvPr id="7" name="Imagen 6">
            <a:extLst>
              <a:ext uri="{FF2B5EF4-FFF2-40B4-BE49-F238E27FC236}">
                <a16:creationId xmlns:a16="http://schemas.microsoft.com/office/drawing/2014/main" id="{AA00F599-A1DB-C99C-999A-F9C0A53F04B3}"/>
              </a:ext>
            </a:extLst>
          </p:cNvPr>
          <p:cNvPicPr>
            <a:picLocks noChangeAspect="1"/>
          </p:cNvPicPr>
          <p:nvPr/>
        </p:nvPicPr>
        <p:blipFill>
          <a:blip r:embed="rId3"/>
          <a:stretch>
            <a:fillRect/>
          </a:stretch>
        </p:blipFill>
        <p:spPr>
          <a:xfrm>
            <a:off x="1634067" y="1945165"/>
            <a:ext cx="1764862" cy="1640417"/>
          </a:xfrm>
          <a:prstGeom prst="rect">
            <a:avLst/>
          </a:prstGeom>
          <a:ln>
            <a:noFill/>
          </a:ln>
          <a:effectLst>
            <a:outerShdw blurRad="292100" dist="139700" dir="2700000" algn="tl" rotWithShape="0">
              <a:srgbClr val="333333">
                <a:alpha val="65000"/>
              </a:srgbClr>
            </a:outerShdw>
          </a:effectLst>
        </p:spPr>
      </p:pic>
      <p:pic>
        <p:nvPicPr>
          <p:cNvPr id="2" name="Imagen 1">
            <a:extLst>
              <a:ext uri="{FF2B5EF4-FFF2-40B4-BE49-F238E27FC236}">
                <a16:creationId xmlns:a16="http://schemas.microsoft.com/office/drawing/2014/main" id="{6B919A0C-651A-DEF7-8864-E9A2679D3FA5}"/>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1062253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F24903-612F-1A38-D525-3B918341E36A}"/>
              </a:ext>
            </a:extLst>
          </p:cNvPr>
          <p:cNvSpPr>
            <a:spLocks noGrp="1"/>
          </p:cNvSpPr>
          <p:nvPr>
            <p:ph type="title"/>
          </p:nvPr>
        </p:nvSpPr>
        <p:spPr/>
        <p:txBody>
          <a:bodyPr/>
          <a:lstStyle/>
          <a:p>
            <a:r>
              <a:rPr lang="es-AR" dirty="0" err="1"/>
              <a:t>Analisis</a:t>
            </a:r>
            <a:r>
              <a:rPr lang="es-AR" dirty="0"/>
              <a:t> bivariante </a:t>
            </a:r>
          </a:p>
        </p:txBody>
      </p:sp>
      <p:sp>
        <p:nvSpPr>
          <p:cNvPr id="3" name="Marcador de contenido 2">
            <a:extLst>
              <a:ext uri="{FF2B5EF4-FFF2-40B4-BE49-F238E27FC236}">
                <a16:creationId xmlns:a16="http://schemas.microsoft.com/office/drawing/2014/main" id="{B5603380-CB60-EF6E-8028-5D5A7BED7285}"/>
              </a:ext>
            </a:extLst>
          </p:cNvPr>
          <p:cNvSpPr>
            <a:spLocks noGrp="1"/>
          </p:cNvSpPr>
          <p:nvPr>
            <p:ph idx="1"/>
          </p:nvPr>
        </p:nvSpPr>
        <p:spPr>
          <a:xfrm>
            <a:off x="875201" y="2028469"/>
            <a:ext cx="8946541" cy="3271664"/>
          </a:xfrm>
        </p:spPr>
        <p:txBody>
          <a:bodyPr/>
          <a:lstStyle/>
          <a:p>
            <a:r>
              <a:rPr lang="es-AR" dirty="0"/>
              <a:t>A partir de ahora ya puedo ir contestando las preguntas que al principio quería resolver. Por lo tanto recordare las preguntas y las </a:t>
            </a:r>
            <a:r>
              <a:rPr lang="es-AR" dirty="0" err="1"/>
              <a:t>respondere</a:t>
            </a:r>
            <a:r>
              <a:rPr lang="es-AR" dirty="0"/>
              <a:t> luego de la </a:t>
            </a:r>
            <a:r>
              <a:rPr lang="es-AR" dirty="0" err="1"/>
              <a:t>combinacion</a:t>
            </a:r>
            <a:r>
              <a:rPr lang="es-AR" dirty="0"/>
              <a:t> de las variables.</a:t>
            </a:r>
          </a:p>
        </p:txBody>
      </p:sp>
      <p:pic>
        <p:nvPicPr>
          <p:cNvPr id="4" name="Imagen 3">
            <a:extLst>
              <a:ext uri="{FF2B5EF4-FFF2-40B4-BE49-F238E27FC236}">
                <a16:creationId xmlns:a16="http://schemas.microsoft.com/office/drawing/2014/main" id="{7A84573A-C300-5BD1-3426-12E2AC5ADF7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2852258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486AFA-B5D9-BD38-030B-F2DE1867C31B}"/>
              </a:ext>
            </a:extLst>
          </p:cNvPr>
          <p:cNvSpPr>
            <a:spLocks noGrp="1"/>
          </p:cNvSpPr>
          <p:nvPr>
            <p:ph idx="1"/>
          </p:nvPr>
        </p:nvSpPr>
        <p:spPr>
          <a:xfrm>
            <a:off x="375181" y="427319"/>
            <a:ext cx="9463088" cy="774948"/>
          </a:xfrm>
        </p:spPr>
        <p:txBody>
          <a:bodyPr/>
          <a:lstStyle/>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s-AR" sz="1400" b="0" i="0" u="none" strike="noStrike" kern="1200" cap="none" spc="0" normalizeH="0" baseline="0" noProof="0" dirty="0">
                <a:ln>
                  <a:noFill/>
                </a:ln>
                <a:solidFill>
                  <a:prstClr val="white"/>
                </a:solidFill>
                <a:effectLst/>
                <a:uLnTx/>
                <a:uFillTx/>
                <a:latin typeface="Menlo" panose="020B0609030804020204" pitchFamily="49" charset="0"/>
                <a:ea typeface="+mj-ea"/>
                <a:cs typeface="+mj-cs"/>
              </a:rPr>
              <a:t>1. Se relaciona la estatura del jugador por la posición en la que juega, teniendo en cuenta que los defensores, delanteros y porteros pueden ser mas altos que los mediocampistas? Y que pasa con la edad?</a:t>
            </a:r>
          </a:p>
          <a:p>
            <a:endParaRPr lang="es-AR" dirty="0"/>
          </a:p>
        </p:txBody>
      </p:sp>
      <p:pic>
        <p:nvPicPr>
          <p:cNvPr id="5" name="Imagen 4">
            <a:extLst>
              <a:ext uri="{FF2B5EF4-FFF2-40B4-BE49-F238E27FC236}">
                <a16:creationId xmlns:a16="http://schemas.microsoft.com/office/drawing/2014/main" id="{0AA66FFF-F722-F1B3-BDB2-72A42850F65A}"/>
              </a:ext>
            </a:extLst>
          </p:cNvPr>
          <p:cNvPicPr>
            <a:picLocks noChangeAspect="1"/>
          </p:cNvPicPr>
          <p:nvPr/>
        </p:nvPicPr>
        <p:blipFill>
          <a:blip r:embed="rId2"/>
          <a:stretch>
            <a:fillRect/>
          </a:stretch>
        </p:blipFill>
        <p:spPr>
          <a:xfrm>
            <a:off x="0" y="1933266"/>
            <a:ext cx="7293098" cy="4917315"/>
          </a:xfrm>
          <a:prstGeom prst="rect">
            <a:avLst/>
          </a:prstGeom>
        </p:spPr>
      </p:pic>
      <p:sp>
        <p:nvSpPr>
          <p:cNvPr id="7" name="CuadroTexto 6">
            <a:extLst>
              <a:ext uri="{FF2B5EF4-FFF2-40B4-BE49-F238E27FC236}">
                <a16:creationId xmlns:a16="http://schemas.microsoft.com/office/drawing/2014/main" id="{AA330422-F18B-C3D0-9939-8ED3CE18209A}"/>
              </a:ext>
            </a:extLst>
          </p:cNvPr>
          <p:cNvSpPr txBox="1"/>
          <p:nvPr/>
        </p:nvSpPr>
        <p:spPr>
          <a:xfrm>
            <a:off x="8322734" y="1286935"/>
            <a:ext cx="3869266" cy="646331"/>
          </a:xfrm>
          <a:prstGeom prst="rect">
            <a:avLst/>
          </a:prstGeom>
          <a:noFill/>
        </p:spPr>
        <p:txBody>
          <a:bodyPr wrap="square" rtlCol="0">
            <a:spAutoFit/>
          </a:bodyPr>
          <a:lstStyle/>
          <a:p>
            <a:endParaRPr lang="es-AR" dirty="0"/>
          </a:p>
          <a:p>
            <a:r>
              <a:rPr lang="es-AR" dirty="0"/>
              <a:t> </a:t>
            </a:r>
          </a:p>
        </p:txBody>
      </p:sp>
      <p:pic>
        <p:nvPicPr>
          <p:cNvPr id="11" name="Imagen 10">
            <a:extLst>
              <a:ext uri="{FF2B5EF4-FFF2-40B4-BE49-F238E27FC236}">
                <a16:creationId xmlns:a16="http://schemas.microsoft.com/office/drawing/2014/main" id="{D55D9DE4-74A4-9CEF-8CB6-C5AB9087CD97}"/>
              </a:ext>
            </a:extLst>
          </p:cNvPr>
          <p:cNvPicPr>
            <a:picLocks noChangeAspect="1"/>
          </p:cNvPicPr>
          <p:nvPr/>
        </p:nvPicPr>
        <p:blipFill>
          <a:blip r:embed="rId3"/>
          <a:stretch>
            <a:fillRect/>
          </a:stretch>
        </p:blipFill>
        <p:spPr>
          <a:xfrm>
            <a:off x="6888236" y="3004619"/>
            <a:ext cx="5303764" cy="3853381"/>
          </a:xfrm>
          <a:prstGeom prst="rect">
            <a:avLst/>
          </a:prstGeom>
        </p:spPr>
      </p:pic>
      <p:pic>
        <p:nvPicPr>
          <p:cNvPr id="2" name="Imagen 1">
            <a:extLst>
              <a:ext uri="{FF2B5EF4-FFF2-40B4-BE49-F238E27FC236}">
                <a16:creationId xmlns:a16="http://schemas.microsoft.com/office/drawing/2014/main" id="{70868BBB-FE47-F51A-C514-A085447DF91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2399684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a:extLst>
              <a:ext uri="{FF2B5EF4-FFF2-40B4-BE49-F238E27FC236}">
                <a16:creationId xmlns:a16="http://schemas.microsoft.com/office/drawing/2014/main" id="{1F271788-AEBE-4761-E47A-EF9508256088}"/>
              </a:ext>
            </a:extLst>
          </p:cNvPr>
          <p:cNvSpPr txBox="1">
            <a:spLocks/>
          </p:cNvSpPr>
          <p:nvPr/>
        </p:nvSpPr>
        <p:spPr>
          <a:xfrm>
            <a:off x="578381" y="1576793"/>
            <a:ext cx="10411352" cy="438374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rPr>
              <a:t>Efectivamente, recordando que la estatura media es la que mas predomina en el data set, quiero observar solo los de estatura alta y baja.  Y se reparten de la siguiente manera: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AR" dirty="0">
              <a:solidFill>
                <a:prstClr val="white"/>
              </a:solidFill>
              <a:latin typeface="Century Gothic" panose="020B0502020202020204"/>
              <a:ea typeface="+mn-ea"/>
              <a:cs typeface="+mn-cs"/>
            </a:endParaRPr>
          </a:p>
          <a:p>
            <a:pPr>
              <a:spcBef>
                <a:spcPts val="0"/>
              </a:spcBef>
              <a:buClrTx/>
              <a:buSzTx/>
              <a:defRPr/>
            </a:pPr>
            <a:r>
              <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lang="es-AR" dirty="0">
                <a:solidFill>
                  <a:prstClr val="white"/>
                </a:solidFill>
                <a:latin typeface="Century Gothic" panose="020B0502020202020204"/>
                <a:ea typeface="+mn-ea"/>
                <a:cs typeface="+mn-cs"/>
              </a:rPr>
              <a:t>A</a:t>
            </a:r>
            <a:r>
              <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rPr>
              <a:t>l parecer es excluyente si no eres alto para jugar de portero, defensor central, o delantero centro. </a:t>
            </a:r>
          </a:p>
          <a:p>
            <a:pPr>
              <a:spcBef>
                <a:spcPts val="0"/>
              </a:spcBef>
              <a:buClrTx/>
              <a:buSzTx/>
              <a:defRPr/>
            </a:pPr>
            <a:endParaRPr lang="es-AR" dirty="0">
              <a:solidFill>
                <a:prstClr val="white"/>
              </a:solidFill>
              <a:latin typeface="Century Gothic" panose="020B0502020202020204"/>
              <a:ea typeface="+mn-ea"/>
              <a:cs typeface="+mn-cs"/>
            </a:endParaRPr>
          </a:p>
          <a:p>
            <a:pPr>
              <a:spcBef>
                <a:spcPts val="0"/>
              </a:spcBef>
              <a:buClrTx/>
              <a:buSzTx/>
              <a:defRPr/>
            </a:pPr>
            <a:r>
              <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rPr>
              <a:t>Por otro lado, si eres bajo es recomendable ser delantero extremo, defensor lateral o mediocampista. </a:t>
            </a:r>
          </a:p>
          <a:p>
            <a:pPr>
              <a:spcBef>
                <a:spcPts val="0"/>
              </a:spcBef>
              <a:buClrTx/>
              <a:buSzTx/>
              <a:defRPr/>
            </a:pPr>
            <a:endPar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indent="0">
              <a:spcBef>
                <a:spcPts val="0"/>
              </a:spcBef>
              <a:buClrTx/>
              <a:buSzTx/>
              <a:buNone/>
              <a:defRPr/>
            </a:pPr>
            <a:r>
              <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rPr>
              <a:t>Siguiendo este análisis si eres jugador y te interesa probarte en un club, deberías tener en cuenta en que posición probarte, a no ser que seas extraordinario en este deporte y puedas jugar en cualquier posición sin importar tu altura. </a:t>
            </a:r>
            <a:endParaRPr lang="es-AR" sz="1400" dirty="0"/>
          </a:p>
        </p:txBody>
      </p:sp>
      <p:sp>
        <p:nvSpPr>
          <p:cNvPr id="6" name="CuadroTexto 5">
            <a:extLst>
              <a:ext uri="{FF2B5EF4-FFF2-40B4-BE49-F238E27FC236}">
                <a16:creationId xmlns:a16="http://schemas.microsoft.com/office/drawing/2014/main" id="{6ECEEC0E-43B6-4F50-70D1-32D9AD2839DF}"/>
              </a:ext>
            </a:extLst>
          </p:cNvPr>
          <p:cNvSpPr txBox="1"/>
          <p:nvPr/>
        </p:nvSpPr>
        <p:spPr>
          <a:xfrm>
            <a:off x="578381" y="897467"/>
            <a:ext cx="2967479" cy="400110"/>
          </a:xfrm>
          <a:prstGeom prst="rect">
            <a:avLst/>
          </a:prstGeom>
          <a:noFill/>
        </p:spPr>
        <p:txBody>
          <a:bodyPr wrap="none" rtlCol="0">
            <a:spAutoFit/>
          </a:bodyPr>
          <a:lstStyle/>
          <a:p>
            <a:r>
              <a:rPr lang="es-AR" sz="2000" dirty="0"/>
              <a:t>RESPUESTA 1 – (Altura) </a:t>
            </a:r>
          </a:p>
        </p:txBody>
      </p:sp>
      <p:pic>
        <p:nvPicPr>
          <p:cNvPr id="2" name="Imagen 1">
            <a:extLst>
              <a:ext uri="{FF2B5EF4-FFF2-40B4-BE49-F238E27FC236}">
                <a16:creationId xmlns:a16="http://schemas.microsoft.com/office/drawing/2014/main" id="{F336D2DE-A6AC-0D9E-3D7A-40A8487909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3546052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E38B30E0-9BBD-7FC3-667A-777FB4D2C2A3}"/>
              </a:ext>
            </a:extLst>
          </p:cNvPr>
          <p:cNvSpPr txBox="1"/>
          <p:nvPr/>
        </p:nvSpPr>
        <p:spPr>
          <a:xfrm>
            <a:off x="372532" y="295381"/>
            <a:ext cx="10735733" cy="36933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kumimoji="0" lang="es-AR" sz="1800" b="0" i="0" u="none" strike="noStrike" kern="1200" cap="none" spc="0" normalizeH="0" baseline="0" noProof="0" dirty="0">
                <a:ln>
                  <a:noFill/>
                </a:ln>
                <a:solidFill>
                  <a:prstClr val="white"/>
                </a:solidFill>
                <a:effectLst/>
                <a:uLnTx/>
                <a:uFillTx/>
                <a:latin typeface="Menlo" panose="020B0609030804020204" pitchFamily="49" charset="0"/>
                <a:ea typeface="+mj-ea"/>
                <a:cs typeface="+mj-cs"/>
              </a:rPr>
              <a:t>1. Y que pasa con la edad?</a:t>
            </a:r>
          </a:p>
        </p:txBody>
      </p:sp>
      <p:pic>
        <p:nvPicPr>
          <p:cNvPr id="8" name="Imagen 7">
            <a:extLst>
              <a:ext uri="{FF2B5EF4-FFF2-40B4-BE49-F238E27FC236}">
                <a16:creationId xmlns:a16="http://schemas.microsoft.com/office/drawing/2014/main" id="{3D3DC225-EDA3-70C4-0FE8-B3BA6F3FB4DF}"/>
              </a:ext>
            </a:extLst>
          </p:cNvPr>
          <p:cNvPicPr>
            <a:picLocks noChangeAspect="1"/>
          </p:cNvPicPr>
          <p:nvPr/>
        </p:nvPicPr>
        <p:blipFill>
          <a:blip r:embed="rId2"/>
          <a:stretch>
            <a:fillRect/>
          </a:stretch>
        </p:blipFill>
        <p:spPr>
          <a:xfrm>
            <a:off x="0" y="2007126"/>
            <a:ext cx="7003101" cy="4850874"/>
          </a:xfrm>
          <a:prstGeom prst="rect">
            <a:avLst/>
          </a:prstGeom>
        </p:spPr>
      </p:pic>
      <p:pic>
        <p:nvPicPr>
          <p:cNvPr id="9" name="Imagen 8">
            <a:extLst>
              <a:ext uri="{FF2B5EF4-FFF2-40B4-BE49-F238E27FC236}">
                <a16:creationId xmlns:a16="http://schemas.microsoft.com/office/drawing/2014/main" id="{75DA7D70-3123-FC7A-05D2-2CEAB2161462}"/>
              </a:ext>
            </a:extLst>
          </p:cNvPr>
          <p:cNvPicPr>
            <a:picLocks noChangeAspect="1"/>
          </p:cNvPicPr>
          <p:nvPr/>
        </p:nvPicPr>
        <p:blipFill>
          <a:blip r:embed="rId3"/>
          <a:stretch>
            <a:fillRect/>
          </a:stretch>
        </p:blipFill>
        <p:spPr>
          <a:xfrm>
            <a:off x="6816957" y="2851150"/>
            <a:ext cx="5375043" cy="4006850"/>
          </a:xfrm>
          <a:prstGeom prst="rect">
            <a:avLst/>
          </a:prstGeom>
        </p:spPr>
      </p:pic>
      <p:sp>
        <p:nvSpPr>
          <p:cNvPr id="10" name="CuadroTexto 9">
            <a:extLst>
              <a:ext uri="{FF2B5EF4-FFF2-40B4-BE49-F238E27FC236}">
                <a16:creationId xmlns:a16="http://schemas.microsoft.com/office/drawing/2014/main" id="{8932C088-D379-ED4F-5015-048CB2BCE7F8}"/>
              </a:ext>
            </a:extLst>
          </p:cNvPr>
          <p:cNvSpPr txBox="1"/>
          <p:nvPr/>
        </p:nvSpPr>
        <p:spPr>
          <a:xfrm>
            <a:off x="372532" y="774386"/>
            <a:ext cx="9939869" cy="738664"/>
          </a:xfrm>
          <a:prstGeom prst="rect">
            <a:avLst/>
          </a:prstGeom>
          <a:noFill/>
        </p:spPr>
        <p:txBody>
          <a:bodyPr wrap="square">
            <a:spAutoFit/>
          </a:bodyPr>
          <a:lstStyle/>
          <a:p>
            <a:pPr marR="0" lvl="0" algn="l" defTabSz="457200" rtl="0" eaLnBrk="1" fontAlgn="auto" latinLnBrk="0" hangingPunct="1">
              <a:lnSpc>
                <a:spcPct val="100000"/>
              </a:lnSpc>
              <a:spcBef>
                <a:spcPts val="1000"/>
              </a:spcBef>
              <a:spcAft>
                <a:spcPts val="0"/>
              </a:spcAft>
              <a:buClr>
                <a:srgbClr val="1E5155">
                  <a:lumMod val="40000"/>
                  <a:lumOff val="60000"/>
                </a:srgbClr>
              </a:buClr>
              <a:buSzPct val="80000"/>
              <a:tabLst/>
              <a:defRPr/>
            </a:pPr>
            <a:r>
              <a:rPr kumimoji="0" lang="es-AR" sz="1400" b="0" i="0" u="none" strike="noStrike" kern="1200" cap="none" spc="0" normalizeH="0" baseline="0" noProof="0" dirty="0">
                <a:ln>
                  <a:noFill/>
                </a:ln>
                <a:solidFill>
                  <a:prstClr val="white"/>
                </a:solidFill>
                <a:effectLst/>
                <a:uLnTx/>
                <a:uFillTx/>
                <a:latin typeface="Menlo" panose="020B0609030804020204" pitchFamily="49" charset="0"/>
                <a:ea typeface="+mj-ea"/>
                <a:cs typeface="+mj-cs"/>
              </a:rPr>
              <a:t>Según los gráficos, vemos que la edad no parece definir en que posición conviene jugar, pero si vemos que tal vez si eres mayor no optes por jugar de delantero extremo, que es donde se necesita velocidad y explosión. </a:t>
            </a:r>
          </a:p>
        </p:txBody>
      </p:sp>
      <p:pic>
        <p:nvPicPr>
          <p:cNvPr id="2" name="Imagen 1">
            <a:extLst>
              <a:ext uri="{FF2B5EF4-FFF2-40B4-BE49-F238E27FC236}">
                <a16:creationId xmlns:a16="http://schemas.microsoft.com/office/drawing/2014/main" id="{856C56AB-2573-7492-8F1C-3B46027014B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2086549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643914C1-35AD-4183-2BB2-4041E369634E}"/>
              </a:ext>
            </a:extLst>
          </p:cNvPr>
          <p:cNvSpPr txBox="1"/>
          <p:nvPr/>
        </p:nvSpPr>
        <p:spPr>
          <a:xfrm>
            <a:off x="457200" y="628132"/>
            <a:ext cx="8686800" cy="36933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lang="es-AR" b="0" dirty="0">
                <a:effectLst/>
                <a:latin typeface="Menlo" panose="020B0609030804020204" pitchFamily="49" charset="0"/>
              </a:rPr>
              <a:t>2. </a:t>
            </a:r>
            <a:r>
              <a:rPr lang="es-AR" dirty="0">
                <a:latin typeface="Menlo" panose="020B0609030804020204" pitchFamily="49" charset="0"/>
              </a:rPr>
              <a:t>Hay una tendencia mas de mala conducta por posición?</a:t>
            </a:r>
            <a:endParaRPr kumimoji="0" lang="es-AR" sz="1800" b="0" i="0" u="none" strike="noStrike" kern="1200" cap="none" spc="0" normalizeH="0" baseline="0" noProof="0" dirty="0">
              <a:ln>
                <a:noFill/>
              </a:ln>
              <a:solidFill>
                <a:prstClr val="white"/>
              </a:solidFill>
              <a:effectLst/>
              <a:uLnTx/>
              <a:uFillTx/>
              <a:latin typeface="Menlo" panose="020B0609030804020204" pitchFamily="49" charset="0"/>
              <a:ea typeface="+mj-ea"/>
              <a:cs typeface="+mj-cs"/>
            </a:endParaRPr>
          </a:p>
        </p:txBody>
      </p:sp>
      <p:sp>
        <p:nvSpPr>
          <p:cNvPr id="13" name="Marcador de contenido 2">
            <a:extLst>
              <a:ext uri="{FF2B5EF4-FFF2-40B4-BE49-F238E27FC236}">
                <a16:creationId xmlns:a16="http://schemas.microsoft.com/office/drawing/2014/main" id="{BBD90772-A90E-4D03-563C-69E480334A08}"/>
              </a:ext>
            </a:extLst>
          </p:cNvPr>
          <p:cNvSpPr txBox="1">
            <a:spLocks/>
          </p:cNvSpPr>
          <p:nvPr/>
        </p:nvSpPr>
        <p:spPr>
          <a:xfrm>
            <a:off x="578381" y="1881593"/>
            <a:ext cx="10411352" cy="438374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AR" dirty="0">
                <a:solidFill>
                  <a:prstClr val="white"/>
                </a:solidFill>
                <a:latin typeface="Century Gothic" panose="020B0502020202020204"/>
                <a:ea typeface="+mn-ea"/>
                <a:cs typeface="+mn-cs"/>
              </a:rPr>
              <a:t>Para responder esta pregunta utilizo ANOVA ya que estoy analizando una variable categórica no binaria con una numérica.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AR" dirty="0">
              <a:solidFill>
                <a:prstClr val="white"/>
              </a:solidFill>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s-AR" dirty="0">
              <a:solidFill>
                <a:prstClr val="white"/>
              </a:solidFill>
              <a:latin typeface="Century Gothic" panose="020B0502020202020204"/>
              <a:ea typeface="+mn-ea"/>
              <a:cs typeface="+mn-cs"/>
            </a:endParaRPr>
          </a:p>
          <a:p>
            <a:pPr>
              <a:spcBef>
                <a:spcPts val="0"/>
              </a:spcBef>
              <a:buClrTx/>
              <a:buSzTx/>
              <a:defRPr/>
            </a:pPr>
            <a:r>
              <a:rPr lang="es-AR" b="0" i="0" dirty="0">
                <a:effectLst/>
                <a:latin typeface="Menlo" panose="020B0609030804020204" pitchFamily="49" charset="0"/>
              </a:rPr>
              <a:t>Valor p: 8.669552376579864e-173</a:t>
            </a:r>
          </a:p>
          <a:p>
            <a:pPr>
              <a:spcBef>
                <a:spcPts val="0"/>
              </a:spcBef>
              <a:buClrTx/>
              <a:buSzTx/>
              <a:defRPr/>
            </a:pPr>
            <a:endParaRPr lang="es-AR" dirty="0">
              <a:latin typeface="Century Gothic" panose="020B0502020202020204"/>
              <a:ea typeface="+mn-ea"/>
              <a:cs typeface="+mn-cs"/>
            </a:endParaRPr>
          </a:p>
          <a:p>
            <a:pPr>
              <a:spcBef>
                <a:spcPts val="0"/>
              </a:spcBef>
              <a:buClrTx/>
              <a:buSzTx/>
              <a:defRPr/>
            </a:pPr>
            <a:r>
              <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rPr>
              <a:t>Esto significa que rechazamos la hipótesis nula y decimos que hay posiciones que reciben mas tarjetas amarillas que otras. </a:t>
            </a:r>
          </a:p>
          <a:p>
            <a:pPr>
              <a:spcBef>
                <a:spcPts val="0"/>
              </a:spcBef>
              <a:buClrTx/>
              <a:buSzTx/>
              <a:defRPr/>
            </a:pPr>
            <a:endParaRPr lang="es-AR" dirty="0">
              <a:solidFill>
                <a:prstClr val="white"/>
              </a:solidFill>
              <a:latin typeface="Century Gothic" panose="020B0502020202020204"/>
              <a:ea typeface="+mn-ea"/>
              <a:cs typeface="+mn-cs"/>
            </a:endParaRPr>
          </a:p>
          <a:p>
            <a:pPr>
              <a:spcBef>
                <a:spcPts val="0"/>
              </a:spcBef>
              <a:buClrTx/>
              <a:buSzTx/>
              <a:defRPr/>
            </a:pPr>
            <a:r>
              <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rPr>
              <a:t>Lo veo con el grafico de la media respecto a cada una.</a:t>
            </a:r>
          </a:p>
          <a:p>
            <a:pPr>
              <a:spcBef>
                <a:spcPts val="0"/>
              </a:spcBef>
              <a:buClrTx/>
              <a:buSzTx/>
              <a:defRPr/>
            </a:pPr>
            <a:endPar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2" name="Imagen 1">
            <a:extLst>
              <a:ext uri="{FF2B5EF4-FFF2-40B4-BE49-F238E27FC236}">
                <a16:creationId xmlns:a16="http://schemas.microsoft.com/office/drawing/2014/main" id="{821FB0EC-DF2F-91FF-1536-76805D65DFF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3400859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9351FA2-BB41-C703-AFF7-BFD1CD14A9F0}"/>
              </a:ext>
            </a:extLst>
          </p:cNvPr>
          <p:cNvSpPr txBox="1"/>
          <p:nvPr/>
        </p:nvSpPr>
        <p:spPr>
          <a:xfrm>
            <a:off x="457200" y="628132"/>
            <a:ext cx="8686800" cy="369332"/>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r>
              <a:rPr lang="es-AR" b="0" dirty="0">
                <a:effectLst/>
                <a:latin typeface="Menlo" panose="020B0609030804020204" pitchFamily="49" charset="0"/>
              </a:rPr>
              <a:t>2. </a:t>
            </a:r>
            <a:r>
              <a:rPr lang="es-AR" dirty="0">
                <a:latin typeface="Menlo" panose="020B0609030804020204" pitchFamily="49" charset="0"/>
              </a:rPr>
              <a:t>Hay una tendencia de mala conducta por posición?</a:t>
            </a:r>
            <a:endParaRPr kumimoji="0" lang="es-AR" sz="1800" b="0" i="0" u="none" strike="noStrike" kern="1200" cap="none" spc="0" normalizeH="0" baseline="0" noProof="0" dirty="0">
              <a:ln>
                <a:noFill/>
              </a:ln>
              <a:solidFill>
                <a:prstClr val="white"/>
              </a:solidFill>
              <a:effectLst/>
              <a:uLnTx/>
              <a:uFillTx/>
              <a:latin typeface="Menlo" panose="020B0609030804020204" pitchFamily="49" charset="0"/>
              <a:ea typeface="+mj-ea"/>
              <a:cs typeface="+mj-cs"/>
            </a:endParaRPr>
          </a:p>
        </p:txBody>
      </p:sp>
      <p:pic>
        <p:nvPicPr>
          <p:cNvPr id="5" name="Imagen 4">
            <a:extLst>
              <a:ext uri="{FF2B5EF4-FFF2-40B4-BE49-F238E27FC236}">
                <a16:creationId xmlns:a16="http://schemas.microsoft.com/office/drawing/2014/main" id="{78FF7280-BE73-576C-F828-DE26DDF48698}"/>
              </a:ext>
            </a:extLst>
          </p:cNvPr>
          <p:cNvPicPr>
            <a:picLocks noChangeAspect="1"/>
          </p:cNvPicPr>
          <p:nvPr/>
        </p:nvPicPr>
        <p:blipFill>
          <a:blip r:embed="rId2"/>
          <a:stretch>
            <a:fillRect/>
          </a:stretch>
        </p:blipFill>
        <p:spPr>
          <a:xfrm>
            <a:off x="900932" y="1303867"/>
            <a:ext cx="6877817" cy="5048250"/>
          </a:xfrm>
          <a:prstGeom prst="rect">
            <a:avLst/>
          </a:prstGeom>
        </p:spPr>
      </p:pic>
      <p:sp>
        <p:nvSpPr>
          <p:cNvPr id="6" name="CuadroTexto 5">
            <a:extLst>
              <a:ext uri="{FF2B5EF4-FFF2-40B4-BE49-F238E27FC236}">
                <a16:creationId xmlns:a16="http://schemas.microsoft.com/office/drawing/2014/main" id="{14ED27CD-7168-ACE4-25AD-8D63139F09B8}"/>
              </a:ext>
            </a:extLst>
          </p:cNvPr>
          <p:cNvSpPr txBox="1"/>
          <p:nvPr/>
        </p:nvSpPr>
        <p:spPr>
          <a:xfrm>
            <a:off x="8060267" y="1303866"/>
            <a:ext cx="3606800" cy="5078313"/>
          </a:xfrm>
          <a:prstGeom prst="rect">
            <a:avLst/>
          </a:prstGeom>
          <a:noFill/>
        </p:spPr>
        <p:txBody>
          <a:bodyPr wrap="square" rtlCol="0">
            <a:spAutoFit/>
          </a:bodyPr>
          <a:lstStyle/>
          <a:p>
            <a:r>
              <a:rPr lang="es-AR" dirty="0"/>
              <a:t>Es lógico pensar que los que juegan detrás de la mitad del campo son los que mas interrumpen el juego, por lo tanto los defensores centrales, mediocampistas y defensores laterales son los que mas amonestaciones reciben. </a:t>
            </a:r>
          </a:p>
          <a:p>
            <a:endParaRPr lang="es-AR" dirty="0"/>
          </a:p>
          <a:p>
            <a:r>
              <a:rPr lang="es-AR" dirty="0"/>
              <a:t>Se esperaba en los porteros que la media sea baja, ya que ellos no cometen muchas infracciones, se propone para otros análisis ver cuantas amarillas fueron por mala conducta y cuantas fueron por interrumpir una jugada con falta.</a:t>
            </a:r>
          </a:p>
        </p:txBody>
      </p:sp>
      <p:pic>
        <p:nvPicPr>
          <p:cNvPr id="2" name="Imagen 1">
            <a:extLst>
              <a:ext uri="{FF2B5EF4-FFF2-40B4-BE49-F238E27FC236}">
                <a16:creationId xmlns:a16="http://schemas.microsoft.com/office/drawing/2014/main" id="{F5D40394-3C34-5430-1CB2-F6F17843E08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3760773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97826D75-FCE2-9066-192C-D9EAB3CB1AB8}"/>
              </a:ext>
            </a:extLst>
          </p:cNvPr>
          <p:cNvSpPr txBox="1"/>
          <p:nvPr/>
        </p:nvSpPr>
        <p:spPr>
          <a:xfrm>
            <a:off x="355600" y="441866"/>
            <a:ext cx="9838268" cy="1051570"/>
          </a:xfrm>
          <a:prstGeom prst="rect">
            <a:avLst/>
          </a:prstGeom>
          <a:noFill/>
        </p:spPr>
        <p:txBody>
          <a:bodyPr wrap="square">
            <a:spAutoFit/>
          </a:bodyPr>
          <a:lstStyle/>
          <a:p>
            <a:pPr marL="342900" indent="-342900">
              <a:spcBef>
                <a:spcPts val="1000"/>
              </a:spcBef>
              <a:buClr>
                <a:srgbClr val="1E5155">
                  <a:lumMod val="40000"/>
                  <a:lumOff val="60000"/>
                </a:srgbClr>
              </a:buClr>
              <a:buSzPct val="80000"/>
              <a:buFont typeface="Wingdings 3" charset="2"/>
              <a:buChar char=""/>
              <a:defRPr/>
            </a:pPr>
            <a:r>
              <a:rPr lang="es-AR" b="0" dirty="0">
                <a:effectLst/>
                <a:latin typeface="Menlo" panose="020B0609030804020204" pitchFamily="49" charset="0"/>
              </a:rPr>
              <a:t>3. Los delanteros centro mejor calificados son los que tienen mas goles? Si hacen mas goles, tienen mas partidos de titular? </a:t>
            </a:r>
          </a:p>
          <a:p>
            <a:pPr marL="342900" marR="0" lvl="0" indent="-34290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Char char=""/>
              <a:tabLst/>
              <a:defRPr/>
            </a:pPr>
            <a:endParaRPr kumimoji="0" lang="es-AR" sz="1800" b="0" i="0" u="none" strike="noStrike" kern="1200" cap="none" spc="0" normalizeH="0" baseline="0" noProof="0" dirty="0">
              <a:ln>
                <a:noFill/>
              </a:ln>
              <a:solidFill>
                <a:prstClr val="white"/>
              </a:solidFill>
              <a:effectLst/>
              <a:uLnTx/>
              <a:uFillTx/>
              <a:latin typeface="Menlo" panose="020B0609030804020204" pitchFamily="49" charset="0"/>
              <a:ea typeface="+mj-ea"/>
              <a:cs typeface="+mj-cs"/>
            </a:endParaRPr>
          </a:p>
        </p:txBody>
      </p:sp>
      <p:pic>
        <p:nvPicPr>
          <p:cNvPr id="7" name="Imagen 6">
            <a:extLst>
              <a:ext uri="{FF2B5EF4-FFF2-40B4-BE49-F238E27FC236}">
                <a16:creationId xmlns:a16="http://schemas.microsoft.com/office/drawing/2014/main" id="{E43215D9-DD0F-AE3C-DA91-BFCAA01BC8CF}"/>
              </a:ext>
            </a:extLst>
          </p:cNvPr>
          <p:cNvPicPr>
            <a:picLocks noChangeAspect="1"/>
          </p:cNvPicPr>
          <p:nvPr/>
        </p:nvPicPr>
        <p:blipFill>
          <a:blip r:embed="rId2"/>
          <a:stretch>
            <a:fillRect/>
          </a:stretch>
        </p:blipFill>
        <p:spPr>
          <a:xfrm>
            <a:off x="355600" y="2616200"/>
            <a:ext cx="5220231" cy="4089400"/>
          </a:xfrm>
          <a:prstGeom prst="rect">
            <a:avLst/>
          </a:prstGeom>
        </p:spPr>
      </p:pic>
      <p:pic>
        <p:nvPicPr>
          <p:cNvPr id="8" name="Imagen 7">
            <a:extLst>
              <a:ext uri="{FF2B5EF4-FFF2-40B4-BE49-F238E27FC236}">
                <a16:creationId xmlns:a16="http://schemas.microsoft.com/office/drawing/2014/main" id="{58B19F7C-DC93-67DC-6C49-4578811EFE5A}"/>
              </a:ext>
            </a:extLst>
          </p:cNvPr>
          <p:cNvPicPr>
            <a:picLocks noChangeAspect="1"/>
          </p:cNvPicPr>
          <p:nvPr/>
        </p:nvPicPr>
        <p:blipFill>
          <a:blip r:embed="rId3"/>
          <a:stretch>
            <a:fillRect/>
          </a:stretch>
        </p:blipFill>
        <p:spPr>
          <a:xfrm>
            <a:off x="5949950" y="2616200"/>
            <a:ext cx="5067300" cy="4089400"/>
          </a:xfrm>
          <a:prstGeom prst="rect">
            <a:avLst/>
          </a:prstGeom>
        </p:spPr>
      </p:pic>
      <p:sp>
        <p:nvSpPr>
          <p:cNvPr id="9" name="CuadroTexto 8">
            <a:extLst>
              <a:ext uri="{FF2B5EF4-FFF2-40B4-BE49-F238E27FC236}">
                <a16:creationId xmlns:a16="http://schemas.microsoft.com/office/drawing/2014/main" id="{E79E1833-1467-43F3-57C7-1FB991AC52B6}"/>
              </a:ext>
            </a:extLst>
          </p:cNvPr>
          <p:cNvSpPr txBox="1"/>
          <p:nvPr/>
        </p:nvSpPr>
        <p:spPr>
          <a:xfrm>
            <a:off x="304801" y="1237732"/>
            <a:ext cx="11700933" cy="1169551"/>
          </a:xfrm>
          <a:prstGeom prst="rect">
            <a:avLst/>
          </a:prstGeom>
          <a:noFill/>
        </p:spPr>
        <p:txBody>
          <a:bodyPr wrap="square">
            <a:spAutoFit/>
          </a:bodyPr>
          <a:lstStyle/>
          <a:p>
            <a:r>
              <a:rPr lang="es-AR" sz="1400" b="0" dirty="0">
                <a:effectLst/>
                <a:latin typeface="Menlo" panose="020B0609030804020204" pitchFamily="49" charset="0"/>
              </a:rPr>
              <a:t>El grafico nos muestra una gran dispersión en ambos casos, porque no es excluyente que haga un gol o que juegue de titular. Pero es interesante ver como si haces mas goles, mas partidos de titular juegas. </a:t>
            </a:r>
            <a:r>
              <a:rPr lang="es-AR" sz="1400" dirty="0">
                <a:latin typeface="Menlo" panose="020B0609030804020204" pitchFamily="49" charset="0"/>
              </a:rPr>
              <a:t>Esto era lo esperado ya que la función principal de un delantero centro hoy en día es hacer goles, aunque, si analizamos rating, la correlación es un poco mas leve. Esto se da a que hay otros factores a la hora de analizar el rating del jugador. </a:t>
            </a:r>
            <a:endParaRPr lang="es-AR" sz="1400" b="0" dirty="0">
              <a:effectLst/>
              <a:latin typeface="Menlo" panose="020B0609030804020204" pitchFamily="49" charset="0"/>
            </a:endParaRPr>
          </a:p>
        </p:txBody>
      </p:sp>
      <p:pic>
        <p:nvPicPr>
          <p:cNvPr id="2" name="Imagen 1">
            <a:extLst>
              <a:ext uri="{FF2B5EF4-FFF2-40B4-BE49-F238E27FC236}">
                <a16:creationId xmlns:a16="http://schemas.microsoft.com/office/drawing/2014/main" id="{37F87908-63BD-59B7-FE8E-08DC5F41C57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3729153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6B7A8D-2499-976A-0DA5-C0FAB601C138}"/>
              </a:ext>
            </a:extLst>
          </p:cNvPr>
          <p:cNvSpPr>
            <a:spLocks noGrp="1"/>
          </p:cNvSpPr>
          <p:nvPr>
            <p:ph type="title"/>
          </p:nvPr>
        </p:nvSpPr>
        <p:spPr/>
        <p:txBody>
          <a:bodyPr/>
          <a:lstStyle/>
          <a:p>
            <a:r>
              <a:rPr lang="es-AR" dirty="0"/>
              <a:t>Procedimiento: </a:t>
            </a:r>
          </a:p>
        </p:txBody>
      </p:sp>
      <p:sp>
        <p:nvSpPr>
          <p:cNvPr id="3" name="Marcador de contenido 2">
            <a:extLst>
              <a:ext uri="{FF2B5EF4-FFF2-40B4-BE49-F238E27FC236}">
                <a16:creationId xmlns:a16="http://schemas.microsoft.com/office/drawing/2014/main" id="{229201FF-0CD8-AB58-C0A5-9FACC689A2C4}"/>
              </a:ext>
            </a:extLst>
          </p:cNvPr>
          <p:cNvSpPr>
            <a:spLocks noGrp="1"/>
          </p:cNvSpPr>
          <p:nvPr>
            <p:ph idx="1"/>
          </p:nvPr>
        </p:nvSpPr>
        <p:spPr>
          <a:xfrm>
            <a:off x="1103312" y="1748119"/>
            <a:ext cx="8946541" cy="4195481"/>
          </a:xfrm>
        </p:spPr>
        <p:txBody>
          <a:bodyPr>
            <a:normAutofit/>
          </a:bodyPr>
          <a:lstStyle/>
          <a:p>
            <a:r>
              <a:rPr lang="es-AR" b="0" dirty="0">
                <a:effectLst/>
                <a:latin typeface="Menlo" panose="020B0609030804020204" pitchFamily="49" charset="0"/>
              </a:rPr>
              <a:t>El análisis estará segmentado en 3 partes:</a:t>
            </a:r>
          </a:p>
          <a:p>
            <a:pPr marL="0" indent="0">
              <a:buNone/>
            </a:pPr>
            <a:endParaRPr lang="es-AR" b="0" dirty="0">
              <a:effectLst/>
              <a:latin typeface="Menlo" panose="020B0609030804020204" pitchFamily="49" charset="0"/>
            </a:endParaRPr>
          </a:p>
          <a:p>
            <a:pPr marL="857250" lvl="1" indent="-457200">
              <a:buFont typeface="+mj-lt"/>
              <a:buAutoNum type="arabicPeriod"/>
            </a:pPr>
            <a:r>
              <a:rPr lang="es-AR" b="0" dirty="0">
                <a:effectLst/>
                <a:latin typeface="Menlo" panose="020B0609030804020204" pitchFamily="49" charset="0"/>
              </a:rPr>
              <a:t>Limpieza </a:t>
            </a:r>
            <a:r>
              <a:rPr lang="es-AR" dirty="0">
                <a:latin typeface="Menlo" panose="020B0609030804020204" pitchFamily="49" charset="0"/>
              </a:rPr>
              <a:t>del Data Set. </a:t>
            </a:r>
            <a:endParaRPr lang="es-AR" b="0" dirty="0">
              <a:effectLst/>
              <a:latin typeface="Menlo" panose="020B0609030804020204" pitchFamily="49" charset="0"/>
            </a:endParaRPr>
          </a:p>
          <a:p>
            <a:pPr marL="857250" lvl="1" indent="-457200">
              <a:buFont typeface="+mj-lt"/>
              <a:buAutoNum type="arabicPeriod"/>
            </a:pPr>
            <a:endParaRPr lang="es-AR" b="0" dirty="0">
              <a:effectLst/>
              <a:latin typeface="Menlo" panose="020B0609030804020204" pitchFamily="49" charset="0"/>
            </a:endParaRPr>
          </a:p>
          <a:p>
            <a:pPr marL="857250" lvl="1" indent="-457200">
              <a:buFont typeface="+mj-lt"/>
              <a:buAutoNum type="arabicPeriod"/>
            </a:pPr>
            <a:r>
              <a:rPr lang="es-AR" b="0" dirty="0">
                <a:effectLst/>
                <a:latin typeface="Menlo" panose="020B0609030804020204" pitchFamily="49" charset="0"/>
              </a:rPr>
              <a:t>Análisis Univariante y Bivariante.</a:t>
            </a:r>
          </a:p>
          <a:p>
            <a:pPr marL="857250" lvl="1" indent="-457200">
              <a:buFont typeface="+mj-lt"/>
              <a:buAutoNum type="arabicPeriod"/>
            </a:pPr>
            <a:endParaRPr lang="es-AR" dirty="0">
              <a:latin typeface="Menlo" panose="020B0609030804020204" pitchFamily="49" charset="0"/>
            </a:endParaRPr>
          </a:p>
          <a:p>
            <a:pPr marL="857250" lvl="1" indent="-457200">
              <a:buFont typeface="+mj-lt"/>
              <a:buAutoNum type="arabicPeriod"/>
            </a:pPr>
            <a:r>
              <a:rPr lang="es-AR" b="0" dirty="0">
                <a:effectLst/>
                <a:latin typeface="Menlo" panose="020B0609030804020204" pitchFamily="49" charset="0"/>
              </a:rPr>
              <a:t>Conclusiones y respuestas a las hipótesis planteadas. </a:t>
            </a:r>
          </a:p>
          <a:p>
            <a:endParaRPr lang="es-AR" dirty="0"/>
          </a:p>
        </p:txBody>
      </p:sp>
      <p:pic>
        <p:nvPicPr>
          <p:cNvPr id="4" name="Imagen 3">
            <a:extLst>
              <a:ext uri="{FF2B5EF4-FFF2-40B4-BE49-F238E27FC236}">
                <a16:creationId xmlns:a16="http://schemas.microsoft.com/office/drawing/2014/main" id="{DF9DF2D5-26D6-07C2-D7BF-B1C872B1899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5835928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4CB2A2F-4678-6AAA-A2A4-92C2DB15AF73}"/>
              </a:ext>
            </a:extLst>
          </p:cNvPr>
          <p:cNvSpPr>
            <a:spLocks noGrp="1"/>
          </p:cNvSpPr>
          <p:nvPr>
            <p:ph idx="1"/>
          </p:nvPr>
        </p:nvSpPr>
        <p:spPr>
          <a:xfrm>
            <a:off x="341309" y="257983"/>
            <a:ext cx="10191224" cy="2095749"/>
          </a:xfrm>
        </p:spPr>
        <p:txBody>
          <a:bodyPr/>
          <a:lstStyle/>
          <a:p>
            <a:r>
              <a:rPr lang="es-AR" sz="1800" dirty="0">
                <a:latin typeface="Menlo" panose="020B0609030804020204" pitchFamily="49" charset="0"/>
              </a:rPr>
              <a:t>4. Se opta generalmente por tener jugadores experimentados dentro del campo? </a:t>
            </a:r>
          </a:p>
          <a:p>
            <a:endParaRPr lang="es-AR" dirty="0"/>
          </a:p>
        </p:txBody>
      </p:sp>
      <p:sp>
        <p:nvSpPr>
          <p:cNvPr id="4" name="Marcador de contenido 2">
            <a:extLst>
              <a:ext uri="{FF2B5EF4-FFF2-40B4-BE49-F238E27FC236}">
                <a16:creationId xmlns:a16="http://schemas.microsoft.com/office/drawing/2014/main" id="{0A1095A3-0AFF-ED78-B88B-247430B93777}"/>
              </a:ext>
            </a:extLst>
          </p:cNvPr>
          <p:cNvSpPr txBox="1">
            <a:spLocks/>
          </p:cNvSpPr>
          <p:nvPr/>
        </p:nvSpPr>
        <p:spPr>
          <a:xfrm>
            <a:off x="341309" y="1796928"/>
            <a:ext cx="10953224" cy="438374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AR" dirty="0">
                <a:solidFill>
                  <a:prstClr val="white"/>
                </a:solidFill>
                <a:latin typeface="Century Gothic" panose="020B0502020202020204"/>
                <a:ea typeface="+mn-ea"/>
                <a:cs typeface="+mn-cs"/>
              </a:rPr>
              <a:t>Nuevamente utilizo ANOVA (</a:t>
            </a:r>
            <a:r>
              <a:rPr lang="es-AR" dirty="0" err="1">
                <a:solidFill>
                  <a:prstClr val="white"/>
                </a:solidFill>
                <a:latin typeface="Century Gothic" panose="020B0502020202020204"/>
                <a:ea typeface="+mn-ea"/>
                <a:cs typeface="+mn-cs"/>
              </a:rPr>
              <a:t>grupo_edad</a:t>
            </a:r>
            <a:r>
              <a:rPr lang="es-AR" dirty="0">
                <a:solidFill>
                  <a:prstClr val="white"/>
                </a:solidFill>
                <a:latin typeface="Century Gothic" panose="020B0502020202020204"/>
                <a:ea typeface="+mn-ea"/>
                <a:cs typeface="+mn-cs"/>
              </a:rPr>
              <a:t> = </a:t>
            </a:r>
            <a:r>
              <a:rPr lang="es-AR" dirty="0" err="1">
                <a:solidFill>
                  <a:prstClr val="white"/>
                </a:solidFill>
                <a:latin typeface="Century Gothic" panose="020B0502020202020204"/>
                <a:ea typeface="+mn-ea"/>
                <a:cs typeface="+mn-cs"/>
              </a:rPr>
              <a:t>categorica</a:t>
            </a:r>
            <a:r>
              <a:rPr lang="es-AR" dirty="0">
                <a:solidFill>
                  <a:prstClr val="white"/>
                </a:solidFill>
                <a:latin typeface="Century Gothic" panose="020B0502020202020204"/>
                <a:ea typeface="+mn-ea"/>
                <a:cs typeface="+mn-cs"/>
              </a:rPr>
              <a:t>, </a:t>
            </a:r>
            <a:r>
              <a:rPr lang="es-AR" dirty="0" err="1">
                <a:solidFill>
                  <a:prstClr val="white"/>
                </a:solidFill>
                <a:latin typeface="Century Gothic" panose="020B0502020202020204"/>
                <a:ea typeface="+mn-ea"/>
                <a:cs typeface="+mn-cs"/>
              </a:rPr>
              <a:t>partidos_jugados</a:t>
            </a:r>
            <a:r>
              <a:rPr lang="es-AR" dirty="0">
                <a:solidFill>
                  <a:prstClr val="white"/>
                </a:solidFill>
                <a:latin typeface="Century Gothic" panose="020B0502020202020204"/>
                <a:ea typeface="+mn-ea"/>
                <a:cs typeface="+mn-cs"/>
              </a:rPr>
              <a:t> = numérica)</a:t>
            </a:r>
          </a:p>
          <a:p>
            <a:pPr marL="0" marR="0" lvl="0" indent="0" algn="l" defTabSz="457200" rtl="0" eaLnBrk="1" fontAlgn="auto" latinLnBrk="0" hangingPunct="1">
              <a:lnSpc>
                <a:spcPct val="100000"/>
              </a:lnSpc>
              <a:spcBef>
                <a:spcPts val="0"/>
              </a:spcBef>
              <a:spcAft>
                <a:spcPts val="0"/>
              </a:spcAft>
              <a:buClrTx/>
              <a:buSzTx/>
              <a:buFontTx/>
              <a:buNone/>
              <a:tabLst/>
              <a:defRPr/>
            </a:pPr>
            <a:endParaRPr lang="es-AR" dirty="0">
              <a:solidFill>
                <a:prstClr val="white"/>
              </a:solidFill>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s-AR" dirty="0">
              <a:solidFill>
                <a:prstClr val="white"/>
              </a:solidFill>
              <a:latin typeface="Century Gothic" panose="020B0502020202020204"/>
              <a:ea typeface="+mn-ea"/>
              <a:cs typeface="+mn-cs"/>
            </a:endParaRPr>
          </a:p>
          <a:p>
            <a:pPr>
              <a:spcBef>
                <a:spcPts val="0"/>
              </a:spcBef>
              <a:buClrTx/>
              <a:buSzTx/>
              <a:defRPr/>
            </a:pPr>
            <a:r>
              <a:rPr lang="es-AR" b="0" i="0" dirty="0">
                <a:effectLst/>
                <a:latin typeface="Menlo" panose="020B0609030804020204" pitchFamily="49" charset="0"/>
              </a:rPr>
              <a:t>Valor p: 5.029069877438021e-52</a:t>
            </a:r>
          </a:p>
          <a:p>
            <a:pPr>
              <a:spcBef>
                <a:spcPts val="0"/>
              </a:spcBef>
              <a:buClrTx/>
              <a:buSzTx/>
              <a:defRPr/>
            </a:pPr>
            <a:endParaRPr lang="es-AR" dirty="0">
              <a:latin typeface="Century Gothic" panose="020B0502020202020204"/>
              <a:ea typeface="+mn-ea"/>
              <a:cs typeface="+mn-cs"/>
            </a:endParaRPr>
          </a:p>
          <a:p>
            <a:pPr>
              <a:spcBef>
                <a:spcPts val="0"/>
              </a:spcBef>
              <a:buClrTx/>
              <a:buSzTx/>
              <a:defRPr/>
            </a:pPr>
            <a:r>
              <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rPr>
              <a:t>Esto significa que rechazamos la hipótesis nula y las medias en partidos jugados son distintas.</a:t>
            </a:r>
          </a:p>
          <a:p>
            <a:pPr>
              <a:spcBef>
                <a:spcPts val="0"/>
              </a:spcBef>
              <a:buClrTx/>
              <a:buSzTx/>
              <a:defRPr/>
            </a:pPr>
            <a:endParaRPr lang="es-AR" dirty="0">
              <a:solidFill>
                <a:prstClr val="white"/>
              </a:solidFill>
              <a:latin typeface="Century Gothic" panose="020B0502020202020204"/>
              <a:ea typeface="+mn-ea"/>
              <a:cs typeface="+mn-cs"/>
            </a:endParaRPr>
          </a:p>
          <a:p>
            <a:pPr>
              <a:spcBef>
                <a:spcPts val="0"/>
              </a:spcBef>
              <a:buClrTx/>
              <a:buSzTx/>
              <a:defRPr/>
            </a:pPr>
            <a:r>
              <a:rPr lang="es-AR" dirty="0">
                <a:solidFill>
                  <a:prstClr val="white"/>
                </a:solidFill>
                <a:latin typeface="Century Gothic" panose="020B0502020202020204"/>
                <a:ea typeface="+mn-ea"/>
                <a:cs typeface="+mn-cs"/>
              </a:rPr>
              <a:t>Ahora lo intentare explicar con un grafico de </a:t>
            </a:r>
            <a:r>
              <a:rPr lang="es-AR" dirty="0" err="1">
                <a:solidFill>
                  <a:prstClr val="white"/>
                </a:solidFill>
                <a:latin typeface="Century Gothic" panose="020B0502020202020204"/>
                <a:ea typeface="+mn-ea"/>
                <a:cs typeface="+mn-cs"/>
              </a:rPr>
              <a:t>boxplot</a:t>
            </a:r>
            <a:r>
              <a:rPr lang="es-AR" dirty="0">
                <a:solidFill>
                  <a:prstClr val="white"/>
                </a:solidFill>
                <a:latin typeface="Century Gothic" panose="020B0502020202020204"/>
                <a:ea typeface="+mn-ea"/>
                <a:cs typeface="+mn-cs"/>
              </a:rPr>
              <a:t>.</a:t>
            </a:r>
            <a:endParaRPr kumimoji="0" lang="es-AR"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2" name="Imagen 1">
            <a:extLst>
              <a:ext uri="{FF2B5EF4-FFF2-40B4-BE49-F238E27FC236}">
                <a16:creationId xmlns:a16="http://schemas.microsoft.com/office/drawing/2014/main" id="{821C3FDE-1225-5533-4AEB-FCFECC992A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1831624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4CB2A2F-4678-6AAA-A2A4-92C2DB15AF73}"/>
              </a:ext>
            </a:extLst>
          </p:cNvPr>
          <p:cNvSpPr>
            <a:spLocks noGrp="1"/>
          </p:cNvSpPr>
          <p:nvPr>
            <p:ph idx="1"/>
          </p:nvPr>
        </p:nvSpPr>
        <p:spPr>
          <a:xfrm>
            <a:off x="341309" y="257983"/>
            <a:ext cx="10191224" cy="2095749"/>
          </a:xfrm>
        </p:spPr>
        <p:txBody>
          <a:bodyPr/>
          <a:lstStyle/>
          <a:p>
            <a:r>
              <a:rPr lang="es-AR" sz="1800" dirty="0">
                <a:latin typeface="Menlo" panose="020B0609030804020204" pitchFamily="49" charset="0"/>
              </a:rPr>
              <a:t>4. Se opta generalmente por tener jugadores experimentados dentro del campo? </a:t>
            </a:r>
          </a:p>
          <a:p>
            <a:endParaRPr lang="es-AR" dirty="0"/>
          </a:p>
        </p:txBody>
      </p:sp>
      <p:pic>
        <p:nvPicPr>
          <p:cNvPr id="2" name="Imagen 1">
            <a:extLst>
              <a:ext uri="{FF2B5EF4-FFF2-40B4-BE49-F238E27FC236}">
                <a16:creationId xmlns:a16="http://schemas.microsoft.com/office/drawing/2014/main" id="{30EB3013-3B61-307B-69F8-844B457BCA7A}"/>
              </a:ext>
            </a:extLst>
          </p:cNvPr>
          <p:cNvPicPr>
            <a:picLocks noChangeAspect="1"/>
          </p:cNvPicPr>
          <p:nvPr/>
        </p:nvPicPr>
        <p:blipFill>
          <a:blip r:embed="rId2"/>
          <a:stretch>
            <a:fillRect/>
          </a:stretch>
        </p:blipFill>
        <p:spPr>
          <a:xfrm>
            <a:off x="341309" y="1481917"/>
            <a:ext cx="7543800" cy="5118100"/>
          </a:xfrm>
          <a:prstGeom prst="rect">
            <a:avLst/>
          </a:prstGeom>
        </p:spPr>
      </p:pic>
      <p:sp>
        <p:nvSpPr>
          <p:cNvPr id="6" name="CuadroTexto 5">
            <a:extLst>
              <a:ext uri="{FF2B5EF4-FFF2-40B4-BE49-F238E27FC236}">
                <a16:creationId xmlns:a16="http://schemas.microsoft.com/office/drawing/2014/main" id="{CD354FFF-E585-D4FC-4279-4116469E280E}"/>
              </a:ext>
            </a:extLst>
          </p:cNvPr>
          <p:cNvSpPr txBox="1"/>
          <p:nvPr/>
        </p:nvSpPr>
        <p:spPr>
          <a:xfrm>
            <a:off x="7885109" y="2594417"/>
            <a:ext cx="4306891" cy="2893100"/>
          </a:xfrm>
          <a:prstGeom prst="rect">
            <a:avLst/>
          </a:prstGeom>
          <a:noFill/>
        </p:spPr>
        <p:txBody>
          <a:bodyPr wrap="square">
            <a:spAutoFit/>
          </a:bodyPr>
          <a:lstStyle/>
          <a:p>
            <a:r>
              <a:rPr lang="es-AR" sz="1400" b="0" dirty="0">
                <a:effectLst/>
                <a:latin typeface="Menlo" panose="020B0609030804020204" pitchFamily="49" charset="0"/>
              </a:rPr>
              <a:t>Es interesante ver este grafico ya que hemos visto antes que este Data Set esta minado de Novatos y </a:t>
            </a:r>
            <a:r>
              <a:rPr lang="es-AR" sz="1400" b="0" dirty="0" err="1">
                <a:effectLst/>
                <a:latin typeface="Menlo" panose="020B0609030804020204" pitchFamily="49" charset="0"/>
              </a:rPr>
              <a:t>Jovenes</a:t>
            </a:r>
            <a:r>
              <a:rPr lang="es-AR" sz="1400" dirty="0">
                <a:latin typeface="Menlo" panose="020B0609030804020204" pitchFamily="49" charset="0"/>
              </a:rPr>
              <a:t>.</a:t>
            </a:r>
          </a:p>
          <a:p>
            <a:endParaRPr lang="es-AR" sz="1400" b="0" dirty="0">
              <a:effectLst/>
              <a:latin typeface="Menlo" panose="020B0609030804020204" pitchFamily="49" charset="0"/>
            </a:endParaRPr>
          </a:p>
          <a:p>
            <a:r>
              <a:rPr lang="es-AR" sz="1400" b="0" dirty="0">
                <a:effectLst/>
                <a:latin typeface="Menlo" panose="020B0609030804020204" pitchFamily="49" charset="0"/>
              </a:rPr>
              <a:t>No obstante</a:t>
            </a:r>
            <a:r>
              <a:rPr lang="es-AR" sz="1400" dirty="0">
                <a:latin typeface="Menlo" panose="020B0609030804020204" pitchFamily="49" charset="0"/>
              </a:rPr>
              <a:t>, los mayores se ubican por encima de la media y no importa que sean el grupo de menor frecuencia, por lo que esto indica que los mayores que quedan en la liga son los que mas partidos juegan de los distintos grupos de edad. </a:t>
            </a:r>
          </a:p>
          <a:p>
            <a:endParaRPr lang="es-AR" sz="1400" dirty="0">
              <a:latin typeface="Menlo" panose="020B0609030804020204" pitchFamily="49" charset="0"/>
            </a:endParaRPr>
          </a:p>
          <a:p>
            <a:endParaRPr lang="es-AR" sz="1400" dirty="0">
              <a:latin typeface="Menlo" panose="020B0609030804020204" pitchFamily="49" charset="0"/>
            </a:endParaRPr>
          </a:p>
        </p:txBody>
      </p:sp>
      <p:pic>
        <p:nvPicPr>
          <p:cNvPr id="4" name="Imagen 3">
            <a:extLst>
              <a:ext uri="{FF2B5EF4-FFF2-40B4-BE49-F238E27FC236}">
                <a16:creationId xmlns:a16="http://schemas.microsoft.com/office/drawing/2014/main" id="{95AE07EA-9AB1-8EF8-8A04-12962B3BB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2649193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4CB2A2F-4678-6AAA-A2A4-92C2DB15AF73}"/>
              </a:ext>
            </a:extLst>
          </p:cNvPr>
          <p:cNvSpPr>
            <a:spLocks noGrp="1"/>
          </p:cNvSpPr>
          <p:nvPr>
            <p:ph idx="1"/>
          </p:nvPr>
        </p:nvSpPr>
        <p:spPr>
          <a:xfrm>
            <a:off x="341309" y="342648"/>
            <a:ext cx="10191224" cy="1062819"/>
          </a:xfrm>
        </p:spPr>
        <p:txBody>
          <a:bodyPr/>
          <a:lstStyle/>
          <a:p>
            <a:r>
              <a:rPr lang="es-AR" sz="1800" b="0" dirty="0">
                <a:effectLst/>
                <a:latin typeface="Menlo" panose="020B0609030804020204" pitchFamily="49" charset="0"/>
              </a:rPr>
              <a:t>5. </a:t>
            </a:r>
            <a:r>
              <a:rPr lang="es-AR" sz="1800" dirty="0">
                <a:latin typeface="Menlo" panose="020B0609030804020204" pitchFamily="49" charset="0"/>
              </a:rPr>
              <a:t>Mostrar los mejores 5 jugadores por posición y ver en que grupo de edad se encuentran. </a:t>
            </a:r>
            <a:endParaRPr lang="es-AR" sz="1800" b="0" dirty="0">
              <a:effectLst/>
              <a:latin typeface="Menlo" panose="020B0609030804020204" pitchFamily="49" charset="0"/>
            </a:endParaRPr>
          </a:p>
          <a:p>
            <a:endParaRPr lang="es-AR" dirty="0"/>
          </a:p>
        </p:txBody>
      </p:sp>
      <p:pic>
        <p:nvPicPr>
          <p:cNvPr id="4" name="Imagen 3">
            <a:extLst>
              <a:ext uri="{FF2B5EF4-FFF2-40B4-BE49-F238E27FC236}">
                <a16:creationId xmlns:a16="http://schemas.microsoft.com/office/drawing/2014/main" id="{9300B49D-6060-2776-1089-5F873D436F6B}"/>
              </a:ext>
            </a:extLst>
          </p:cNvPr>
          <p:cNvPicPr>
            <a:picLocks noChangeAspect="1"/>
          </p:cNvPicPr>
          <p:nvPr/>
        </p:nvPicPr>
        <p:blipFill>
          <a:blip r:embed="rId2"/>
          <a:stretch>
            <a:fillRect/>
          </a:stretch>
        </p:blipFill>
        <p:spPr>
          <a:xfrm>
            <a:off x="691622" y="1642820"/>
            <a:ext cx="10422467" cy="4654146"/>
          </a:xfrm>
          <a:prstGeom prst="rect">
            <a:avLst/>
          </a:prstGeom>
        </p:spPr>
      </p:pic>
      <p:pic>
        <p:nvPicPr>
          <p:cNvPr id="2" name="Imagen 1">
            <a:extLst>
              <a:ext uri="{FF2B5EF4-FFF2-40B4-BE49-F238E27FC236}">
                <a16:creationId xmlns:a16="http://schemas.microsoft.com/office/drawing/2014/main" id="{E4D4A044-8257-2D29-521A-1AFC24CD395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3742320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B2334EFD-12E0-B85A-EE67-66FD926EBEFA}"/>
              </a:ext>
            </a:extLst>
          </p:cNvPr>
          <p:cNvPicPr>
            <a:picLocks noGrp="1" noChangeAspect="1"/>
          </p:cNvPicPr>
          <p:nvPr>
            <p:ph idx="1"/>
          </p:nvPr>
        </p:nvPicPr>
        <p:blipFill>
          <a:blip r:embed="rId2"/>
          <a:stretch>
            <a:fillRect/>
          </a:stretch>
        </p:blipFill>
        <p:spPr>
          <a:xfrm>
            <a:off x="1082432" y="1642533"/>
            <a:ext cx="9756205" cy="2179902"/>
          </a:xfrm>
          <a:prstGeom prst="rect">
            <a:avLst/>
          </a:prstGeom>
        </p:spPr>
      </p:pic>
      <p:sp>
        <p:nvSpPr>
          <p:cNvPr id="6" name="CuadroTexto 5">
            <a:extLst>
              <a:ext uri="{FF2B5EF4-FFF2-40B4-BE49-F238E27FC236}">
                <a16:creationId xmlns:a16="http://schemas.microsoft.com/office/drawing/2014/main" id="{FAACD905-A09C-4600-97F7-89906B75DCDC}"/>
              </a:ext>
            </a:extLst>
          </p:cNvPr>
          <p:cNvSpPr txBox="1"/>
          <p:nvPr/>
        </p:nvSpPr>
        <p:spPr>
          <a:xfrm>
            <a:off x="753532" y="4156838"/>
            <a:ext cx="10684934" cy="1754326"/>
          </a:xfrm>
          <a:prstGeom prst="rect">
            <a:avLst/>
          </a:prstGeom>
          <a:noFill/>
        </p:spPr>
        <p:txBody>
          <a:bodyPr wrap="square">
            <a:spAutoFit/>
          </a:bodyPr>
          <a:lstStyle/>
          <a:p>
            <a:r>
              <a:rPr lang="es-AR" b="0" dirty="0">
                <a:effectLst/>
                <a:latin typeface="Menlo" panose="020B0609030804020204" pitchFamily="49" charset="0"/>
              </a:rPr>
              <a:t>Según el rating, vemos los jugadores con mayor puntuación por posición y hay un dato muy curioso a tener en cuenta. </a:t>
            </a:r>
          </a:p>
          <a:p>
            <a:endParaRPr lang="es-AR" dirty="0">
              <a:latin typeface="Menlo" panose="020B0609030804020204" pitchFamily="49" charset="0"/>
            </a:endParaRPr>
          </a:p>
          <a:p>
            <a:r>
              <a:rPr lang="es-AR" b="0" dirty="0">
                <a:effectLst/>
                <a:latin typeface="Menlo" panose="020B0609030804020204" pitchFamily="49" charset="0"/>
              </a:rPr>
              <a:t>Los mejores jugadores por posición son los que tienen mas experiencia, por lo tanto si soy un equipo de estas competiciones, tendría que pensar en tenerlos dentro del campo de juego. </a:t>
            </a:r>
          </a:p>
        </p:txBody>
      </p:sp>
      <p:sp>
        <p:nvSpPr>
          <p:cNvPr id="9" name="Marcador de contenido 2">
            <a:extLst>
              <a:ext uri="{FF2B5EF4-FFF2-40B4-BE49-F238E27FC236}">
                <a16:creationId xmlns:a16="http://schemas.microsoft.com/office/drawing/2014/main" id="{24AC789C-6BDC-340C-4025-F11121BA9E84}"/>
              </a:ext>
            </a:extLst>
          </p:cNvPr>
          <p:cNvSpPr txBox="1">
            <a:spLocks/>
          </p:cNvSpPr>
          <p:nvPr/>
        </p:nvSpPr>
        <p:spPr>
          <a:xfrm>
            <a:off x="341309" y="342648"/>
            <a:ext cx="10191224" cy="10628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AR" sz="1800" dirty="0">
                <a:latin typeface="Menlo" panose="020B0609030804020204" pitchFamily="49" charset="0"/>
              </a:rPr>
              <a:t>5. Mostrar los mejores 5 jugadores por posición y ver en que grupo de edad se encuentran. </a:t>
            </a:r>
          </a:p>
          <a:p>
            <a:endParaRPr lang="es-AR" dirty="0"/>
          </a:p>
        </p:txBody>
      </p:sp>
      <p:pic>
        <p:nvPicPr>
          <p:cNvPr id="2" name="Imagen 1">
            <a:extLst>
              <a:ext uri="{FF2B5EF4-FFF2-40B4-BE49-F238E27FC236}">
                <a16:creationId xmlns:a16="http://schemas.microsoft.com/office/drawing/2014/main" id="{2A5A91A0-05CD-CC60-9EB7-D3AB75F75C0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1929754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DFF9E1-6CB0-DC29-62B4-6AB91EDCD90B}"/>
              </a:ext>
            </a:extLst>
          </p:cNvPr>
          <p:cNvSpPr>
            <a:spLocks noGrp="1"/>
          </p:cNvSpPr>
          <p:nvPr>
            <p:ph type="title"/>
          </p:nvPr>
        </p:nvSpPr>
        <p:spPr>
          <a:xfrm>
            <a:off x="3863445" y="2728735"/>
            <a:ext cx="4789489" cy="1400530"/>
          </a:xfrm>
        </p:spPr>
        <p:txBody>
          <a:bodyPr/>
          <a:lstStyle/>
          <a:p>
            <a:r>
              <a:rPr lang="es-AR" dirty="0"/>
              <a:t>Muchas gracias ! </a:t>
            </a:r>
          </a:p>
        </p:txBody>
      </p:sp>
      <p:pic>
        <p:nvPicPr>
          <p:cNvPr id="2" name="Imagen 1">
            <a:extLst>
              <a:ext uri="{FF2B5EF4-FFF2-40B4-BE49-F238E27FC236}">
                <a16:creationId xmlns:a16="http://schemas.microsoft.com/office/drawing/2014/main" id="{15912B0E-035D-DBC7-9339-430E15DCB52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2055331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8C219-3EFA-5B98-5939-8041B046B49A}"/>
              </a:ext>
            </a:extLst>
          </p:cNvPr>
          <p:cNvSpPr>
            <a:spLocks noGrp="1"/>
          </p:cNvSpPr>
          <p:nvPr>
            <p:ph type="title"/>
          </p:nvPr>
        </p:nvSpPr>
        <p:spPr/>
        <p:txBody>
          <a:bodyPr/>
          <a:lstStyle/>
          <a:p>
            <a:r>
              <a:rPr lang="es-AR" dirty="0"/>
              <a:t>Preguntas a resolver: </a:t>
            </a:r>
          </a:p>
        </p:txBody>
      </p:sp>
      <p:sp>
        <p:nvSpPr>
          <p:cNvPr id="3" name="Marcador de contenido 2">
            <a:extLst>
              <a:ext uri="{FF2B5EF4-FFF2-40B4-BE49-F238E27FC236}">
                <a16:creationId xmlns:a16="http://schemas.microsoft.com/office/drawing/2014/main" id="{2F73143D-EB7F-3ED4-7DAF-96340318AEFA}"/>
              </a:ext>
            </a:extLst>
          </p:cNvPr>
          <p:cNvSpPr>
            <a:spLocks noGrp="1"/>
          </p:cNvSpPr>
          <p:nvPr>
            <p:ph idx="1"/>
          </p:nvPr>
        </p:nvSpPr>
        <p:spPr/>
        <p:txBody>
          <a:bodyPr>
            <a:normAutofit/>
          </a:bodyPr>
          <a:lstStyle/>
          <a:p>
            <a:r>
              <a:rPr lang="es-AR" b="0" dirty="0">
                <a:effectLst/>
                <a:latin typeface="Menlo" panose="020B0609030804020204" pitchFamily="49" charset="0"/>
              </a:rPr>
              <a:t>1. Se relaciona la estatura del jugador por la posición en la que juega, teniendo en cuenta que los defensores, delanteros y porteros pueden ser mas altos que los mediocampistas? Y que pasa con la edad?</a:t>
            </a:r>
          </a:p>
          <a:p>
            <a:endParaRPr lang="es-AR" b="0" dirty="0">
              <a:effectLst/>
              <a:latin typeface="Menlo" panose="020B0609030804020204" pitchFamily="49" charset="0"/>
            </a:endParaRPr>
          </a:p>
          <a:p>
            <a:r>
              <a:rPr lang="es-AR" b="0" dirty="0">
                <a:effectLst/>
                <a:latin typeface="Menlo" panose="020B0609030804020204" pitchFamily="49" charset="0"/>
              </a:rPr>
              <a:t>2. </a:t>
            </a:r>
            <a:r>
              <a:rPr lang="es-AR" dirty="0">
                <a:latin typeface="Menlo" panose="020B0609030804020204" pitchFamily="49" charset="0"/>
              </a:rPr>
              <a:t>Hay una tendencia de mala conducta por posición? </a:t>
            </a:r>
          </a:p>
          <a:p>
            <a:pPr marL="0" indent="0">
              <a:buNone/>
            </a:pPr>
            <a:endParaRPr lang="es-AR" b="0" dirty="0">
              <a:effectLst/>
              <a:latin typeface="Menlo" panose="020B0609030804020204" pitchFamily="49" charset="0"/>
            </a:endParaRPr>
          </a:p>
          <a:p>
            <a:r>
              <a:rPr lang="es-AR" b="0" dirty="0">
                <a:effectLst/>
                <a:latin typeface="Menlo" panose="020B0609030804020204" pitchFamily="49" charset="0"/>
              </a:rPr>
              <a:t>3. Los delanteros mejor calificados son los que tienen mas goles? Si hacen mas goles, tienen mas partidos de titular? </a:t>
            </a:r>
          </a:p>
          <a:p>
            <a:endParaRPr lang="es-AR" b="0" dirty="0">
              <a:effectLst/>
              <a:latin typeface="Menlo" panose="020B0609030804020204" pitchFamily="49" charset="0"/>
            </a:endParaRPr>
          </a:p>
          <a:p>
            <a:endParaRPr lang="es-AR" dirty="0"/>
          </a:p>
        </p:txBody>
      </p:sp>
      <p:pic>
        <p:nvPicPr>
          <p:cNvPr id="4" name="Imagen 3">
            <a:extLst>
              <a:ext uri="{FF2B5EF4-FFF2-40B4-BE49-F238E27FC236}">
                <a16:creationId xmlns:a16="http://schemas.microsoft.com/office/drawing/2014/main" id="{103A509D-E0BF-A552-B1F3-81C81305BD6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305093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E8C219-3EFA-5B98-5939-8041B046B49A}"/>
              </a:ext>
            </a:extLst>
          </p:cNvPr>
          <p:cNvSpPr>
            <a:spLocks noGrp="1"/>
          </p:cNvSpPr>
          <p:nvPr>
            <p:ph type="title"/>
          </p:nvPr>
        </p:nvSpPr>
        <p:spPr/>
        <p:txBody>
          <a:bodyPr/>
          <a:lstStyle/>
          <a:p>
            <a:r>
              <a:rPr lang="es-AR" dirty="0"/>
              <a:t>Preguntas a resolver: </a:t>
            </a:r>
          </a:p>
        </p:txBody>
      </p:sp>
      <p:sp>
        <p:nvSpPr>
          <p:cNvPr id="3" name="Marcador de contenido 2">
            <a:extLst>
              <a:ext uri="{FF2B5EF4-FFF2-40B4-BE49-F238E27FC236}">
                <a16:creationId xmlns:a16="http://schemas.microsoft.com/office/drawing/2014/main" id="{2F73143D-EB7F-3ED4-7DAF-96340318AEFA}"/>
              </a:ext>
            </a:extLst>
          </p:cNvPr>
          <p:cNvSpPr>
            <a:spLocks noGrp="1"/>
          </p:cNvSpPr>
          <p:nvPr>
            <p:ph idx="1"/>
          </p:nvPr>
        </p:nvSpPr>
        <p:spPr/>
        <p:txBody>
          <a:bodyPr/>
          <a:lstStyle/>
          <a:p>
            <a:r>
              <a:rPr lang="es-AR" dirty="0">
                <a:latin typeface="Menlo" panose="020B0609030804020204" pitchFamily="49" charset="0"/>
              </a:rPr>
              <a:t>4. Se opta generalmente por tener jugadores experimentados dentro del campo? </a:t>
            </a:r>
          </a:p>
          <a:p>
            <a:pPr marL="0" indent="0">
              <a:buNone/>
            </a:pPr>
            <a:endParaRPr lang="es-AR" dirty="0">
              <a:latin typeface="Menlo" panose="020B0609030804020204" pitchFamily="49" charset="0"/>
            </a:endParaRPr>
          </a:p>
          <a:p>
            <a:r>
              <a:rPr lang="es-AR" b="0" dirty="0">
                <a:effectLst/>
                <a:latin typeface="Menlo" panose="020B0609030804020204" pitchFamily="49" charset="0"/>
              </a:rPr>
              <a:t>5. </a:t>
            </a:r>
            <a:r>
              <a:rPr lang="es-AR" dirty="0">
                <a:latin typeface="Menlo" panose="020B0609030804020204" pitchFamily="49" charset="0"/>
              </a:rPr>
              <a:t>Mostrar los mejores 5 jugadores por posición y ver en que grupo de edad se encuentran. </a:t>
            </a:r>
            <a:endParaRPr lang="es-AR" b="0" dirty="0">
              <a:effectLst/>
              <a:latin typeface="Menlo" panose="020B0609030804020204" pitchFamily="49" charset="0"/>
            </a:endParaRPr>
          </a:p>
          <a:p>
            <a:endParaRPr lang="es-AR" dirty="0"/>
          </a:p>
        </p:txBody>
      </p:sp>
      <p:pic>
        <p:nvPicPr>
          <p:cNvPr id="4" name="Imagen 3">
            <a:extLst>
              <a:ext uri="{FF2B5EF4-FFF2-40B4-BE49-F238E27FC236}">
                <a16:creationId xmlns:a16="http://schemas.microsoft.com/office/drawing/2014/main" id="{103A509D-E0BF-A552-B1F3-81C81305BD6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3787195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9CB5F4-4924-1BF0-3DD0-1007DB02DF54}"/>
              </a:ext>
            </a:extLst>
          </p:cNvPr>
          <p:cNvSpPr>
            <a:spLocks noGrp="1"/>
          </p:cNvSpPr>
          <p:nvPr>
            <p:ph type="title"/>
          </p:nvPr>
        </p:nvSpPr>
        <p:spPr>
          <a:xfrm>
            <a:off x="646112" y="452718"/>
            <a:ext cx="8057622" cy="1782482"/>
          </a:xfrm>
        </p:spPr>
        <p:txBody>
          <a:bodyPr/>
          <a:lstStyle/>
          <a:p>
            <a:r>
              <a:rPr lang="es-AR" sz="3600" dirty="0"/>
              <a:t>COMENZAMOS… </a:t>
            </a:r>
            <a:br>
              <a:rPr lang="es-AR" sz="3600" dirty="0"/>
            </a:br>
            <a:br>
              <a:rPr lang="es-AR" sz="3600" dirty="0"/>
            </a:br>
            <a:r>
              <a:rPr lang="es-AR" sz="3200" u="sng" dirty="0"/>
              <a:t>Vista del Data Set inicial</a:t>
            </a:r>
          </a:p>
        </p:txBody>
      </p:sp>
      <p:pic>
        <p:nvPicPr>
          <p:cNvPr id="4" name="Imagen 3">
            <a:extLst>
              <a:ext uri="{FF2B5EF4-FFF2-40B4-BE49-F238E27FC236}">
                <a16:creationId xmlns:a16="http://schemas.microsoft.com/office/drawing/2014/main" id="{986B2BF1-78D4-098F-75EE-98753848BB7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pic>
        <p:nvPicPr>
          <p:cNvPr id="5" name="Imagen 4">
            <a:extLst>
              <a:ext uri="{FF2B5EF4-FFF2-40B4-BE49-F238E27FC236}">
                <a16:creationId xmlns:a16="http://schemas.microsoft.com/office/drawing/2014/main" id="{568685B5-0632-D1CD-3463-432F8E7C6F89}"/>
              </a:ext>
            </a:extLst>
          </p:cNvPr>
          <p:cNvPicPr>
            <a:picLocks noChangeAspect="1"/>
          </p:cNvPicPr>
          <p:nvPr/>
        </p:nvPicPr>
        <p:blipFill>
          <a:blip r:embed="rId4"/>
          <a:stretch>
            <a:fillRect/>
          </a:stretch>
        </p:blipFill>
        <p:spPr>
          <a:xfrm>
            <a:off x="729455" y="2484815"/>
            <a:ext cx="10733090" cy="2904365"/>
          </a:xfrm>
          <a:prstGeom prst="rect">
            <a:avLst/>
          </a:prstGeom>
        </p:spPr>
      </p:pic>
    </p:spTree>
    <p:extLst>
      <p:ext uri="{BB962C8B-B14F-4D97-AF65-F5344CB8AC3E}">
        <p14:creationId xmlns:p14="http://schemas.microsoft.com/office/powerpoint/2010/main" val="1696567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A28C3B-C245-8232-4EB4-9C012C0A664B}"/>
              </a:ext>
            </a:extLst>
          </p:cNvPr>
          <p:cNvSpPr>
            <a:spLocks noGrp="1"/>
          </p:cNvSpPr>
          <p:nvPr>
            <p:ph type="title"/>
          </p:nvPr>
        </p:nvSpPr>
        <p:spPr/>
        <p:txBody>
          <a:bodyPr/>
          <a:lstStyle/>
          <a:p>
            <a:r>
              <a:rPr lang="es-AR" dirty="0"/>
              <a:t>Información</a:t>
            </a:r>
          </a:p>
        </p:txBody>
      </p:sp>
      <p:pic>
        <p:nvPicPr>
          <p:cNvPr id="4" name="Imagen 3">
            <a:extLst>
              <a:ext uri="{FF2B5EF4-FFF2-40B4-BE49-F238E27FC236}">
                <a16:creationId xmlns:a16="http://schemas.microsoft.com/office/drawing/2014/main" id="{14295516-E082-7B77-56F0-4FC0C118EB6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pic>
        <p:nvPicPr>
          <p:cNvPr id="5" name="Imagen 4">
            <a:extLst>
              <a:ext uri="{FF2B5EF4-FFF2-40B4-BE49-F238E27FC236}">
                <a16:creationId xmlns:a16="http://schemas.microsoft.com/office/drawing/2014/main" id="{5CACF257-4638-D685-CDA9-6D36B7859261}"/>
              </a:ext>
            </a:extLst>
          </p:cNvPr>
          <p:cNvPicPr>
            <a:picLocks noChangeAspect="1"/>
          </p:cNvPicPr>
          <p:nvPr/>
        </p:nvPicPr>
        <p:blipFill>
          <a:blip r:embed="rId4"/>
          <a:stretch>
            <a:fillRect/>
          </a:stretch>
        </p:blipFill>
        <p:spPr>
          <a:xfrm>
            <a:off x="789516" y="1638300"/>
            <a:ext cx="4686300" cy="4495800"/>
          </a:xfrm>
          <a:prstGeom prst="rect">
            <a:avLst/>
          </a:prstGeom>
        </p:spPr>
      </p:pic>
      <p:sp>
        <p:nvSpPr>
          <p:cNvPr id="8" name="CuadroTexto 7">
            <a:extLst>
              <a:ext uri="{FF2B5EF4-FFF2-40B4-BE49-F238E27FC236}">
                <a16:creationId xmlns:a16="http://schemas.microsoft.com/office/drawing/2014/main" id="{82206276-6D54-6E75-AAAD-AD6F75EF8855}"/>
              </a:ext>
            </a:extLst>
          </p:cNvPr>
          <p:cNvSpPr txBox="1"/>
          <p:nvPr/>
        </p:nvSpPr>
        <p:spPr>
          <a:xfrm>
            <a:off x="6096000" y="2281766"/>
            <a:ext cx="5306484" cy="3416320"/>
          </a:xfrm>
          <a:prstGeom prst="rect">
            <a:avLst/>
          </a:prstGeom>
          <a:noFill/>
        </p:spPr>
        <p:txBody>
          <a:bodyPr wrap="square" rtlCol="0">
            <a:spAutoFit/>
          </a:bodyPr>
          <a:lstStyle/>
          <a:p>
            <a:pPr marL="285750" indent="-285750">
              <a:buFont typeface="Arial" panose="020B0604020202020204" pitchFamily="34" charset="0"/>
              <a:buChar char="•"/>
            </a:pPr>
            <a:r>
              <a:rPr lang="es-AR" dirty="0"/>
              <a:t>DATA SET LIBRE DE VALORES NULOS</a:t>
            </a:r>
          </a:p>
          <a:p>
            <a:pPr marL="285750" indent="-285750">
              <a:buFont typeface="Arial" panose="020B0604020202020204" pitchFamily="34" charset="0"/>
              <a:buChar char="•"/>
            </a:pPr>
            <a:endParaRPr lang="es-AR" dirty="0"/>
          </a:p>
          <a:p>
            <a:endParaRPr lang="es-AR" dirty="0"/>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r>
              <a:rPr lang="es-AR" dirty="0"/>
              <a:t>ESTA COMPUESTO POR 12 COLUMNAS Y 10107 FILAS.</a:t>
            </a:r>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r>
              <a:rPr lang="es-AR" dirty="0"/>
              <a:t>LA MAYORIA SON COLUMNAS NUMERICAS</a:t>
            </a:r>
          </a:p>
          <a:p>
            <a:pPr marL="285750" indent="-285750">
              <a:buFont typeface="Arial" panose="020B0604020202020204" pitchFamily="34" charset="0"/>
              <a:buChar char="•"/>
            </a:pPr>
            <a:endParaRPr lang="es-AR" dirty="0"/>
          </a:p>
          <a:p>
            <a:pPr marL="285750" indent="-285750">
              <a:buFont typeface="Arial" panose="020B0604020202020204" pitchFamily="34" charset="0"/>
              <a:buChar char="•"/>
            </a:pPr>
            <a:endParaRPr lang="es-AR" dirty="0"/>
          </a:p>
        </p:txBody>
      </p:sp>
    </p:spTree>
    <p:extLst>
      <p:ext uri="{BB962C8B-B14F-4D97-AF65-F5344CB8AC3E}">
        <p14:creationId xmlns:p14="http://schemas.microsoft.com/office/powerpoint/2010/main" val="3243265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ADF1E-3711-4658-CEFE-3537346C0D83}"/>
              </a:ext>
            </a:extLst>
          </p:cNvPr>
          <p:cNvSpPr>
            <a:spLocks noGrp="1"/>
          </p:cNvSpPr>
          <p:nvPr>
            <p:ph type="title"/>
          </p:nvPr>
        </p:nvSpPr>
        <p:spPr/>
        <p:txBody>
          <a:bodyPr/>
          <a:lstStyle/>
          <a:p>
            <a:r>
              <a:rPr lang="es-AR" dirty="0"/>
              <a:t>PRESENTACION DE VARIABLES</a:t>
            </a:r>
          </a:p>
        </p:txBody>
      </p:sp>
      <p:pic>
        <p:nvPicPr>
          <p:cNvPr id="4" name="Imagen 3">
            <a:extLst>
              <a:ext uri="{FF2B5EF4-FFF2-40B4-BE49-F238E27FC236}">
                <a16:creationId xmlns:a16="http://schemas.microsoft.com/office/drawing/2014/main" id="{6E6E08AD-0803-C19C-B4D8-7AD67756734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378389" y="270479"/>
            <a:ext cx="799356" cy="868865"/>
          </a:xfrm>
          <a:prstGeom prst="rect">
            <a:avLst/>
          </a:prstGeom>
        </p:spPr>
      </p:pic>
      <p:pic>
        <p:nvPicPr>
          <p:cNvPr id="7" name="Imagen 6">
            <a:extLst>
              <a:ext uri="{FF2B5EF4-FFF2-40B4-BE49-F238E27FC236}">
                <a16:creationId xmlns:a16="http://schemas.microsoft.com/office/drawing/2014/main" id="{C2ACA844-B5E8-10F4-9540-1D661CD0C291}"/>
              </a:ext>
            </a:extLst>
          </p:cNvPr>
          <p:cNvPicPr>
            <a:picLocks noChangeAspect="1"/>
          </p:cNvPicPr>
          <p:nvPr/>
        </p:nvPicPr>
        <p:blipFill>
          <a:blip r:embed="rId4"/>
          <a:stretch>
            <a:fillRect/>
          </a:stretch>
        </p:blipFill>
        <p:spPr>
          <a:xfrm>
            <a:off x="2142066" y="1673345"/>
            <a:ext cx="7772400" cy="4222505"/>
          </a:xfrm>
          <a:prstGeom prst="rect">
            <a:avLst/>
          </a:prstGeom>
        </p:spPr>
      </p:pic>
    </p:spTree>
    <p:extLst>
      <p:ext uri="{BB962C8B-B14F-4D97-AF65-F5344CB8AC3E}">
        <p14:creationId xmlns:p14="http://schemas.microsoft.com/office/powerpoint/2010/main" val="749489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6F2532-4A63-B977-36CA-81D1B4C0CE94}"/>
              </a:ext>
            </a:extLst>
          </p:cNvPr>
          <p:cNvSpPr>
            <a:spLocks noGrp="1"/>
          </p:cNvSpPr>
          <p:nvPr>
            <p:ph type="title"/>
          </p:nvPr>
        </p:nvSpPr>
        <p:spPr/>
        <p:txBody>
          <a:bodyPr/>
          <a:lstStyle/>
          <a:p>
            <a:r>
              <a:rPr lang="es-AR" dirty="0"/>
              <a:t>LIMPIEZA</a:t>
            </a:r>
          </a:p>
        </p:txBody>
      </p:sp>
      <p:sp>
        <p:nvSpPr>
          <p:cNvPr id="3" name="Marcador de contenido 2">
            <a:extLst>
              <a:ext uri="{FF2B5EF4-FFF2-40B4-BE49-F238E27FC236}">
                <a16:creationId xmlns:a16="http://schemas.microsoft.com/office/drawing/2014/main" id="{523C0248-EBC4-6185-5566-8609BBCD3C68}"/>
              </a:ext>
            </a:extLst>
          </p:cNvPr>
          <p:cNvSpPr>
            <a:spLocks noGrp="1"/>
          </p:cNvSpPr>
          <p:nvPr>
            <p:ph idx="1"/>
          </p:nvPr>
        </p:nvSpPr>
        <p:spPr>
          <a:xfrm>
            <a:off x="5520264" y="2831851"/>
            <a:ext cx="4885186" cy="1807882"/>
          </a:xfrm>
        </p:spPr>
        <p:txBody>
          <a:bodyPr>
            <a:normAutofit/>
          </a:bodyPr>
          <a:lstStyle/>
          <a:p>
            <a:r>
              <a:rPr lang="es-AR" dirty="0"/>
              <a:t>ELIMINAMOS LA COLUMNA ID YA QUE AL PARECER ES UN INDICE QUE TIENE VALORES DESORDENADOS Y NO NOS SIRVE PARA EL ANALISIS QUE QUEREMOS HACER. </a:t>
            </a:r>
          </a:p>
          <a:p>
            <a:endParaRPr lang="es-AR" dirty="0"/>
          </a:p>
        </p:txBody>
      </p:sp>
      <p:pic>
        <p:nvPicPr>
          <p:cNvPr id="4" name="Imagen 3">
            <a:extLst>
              <a:ext uri="{FF2B5EF4-FFF2-40B4-BE49-F238E27FC236}">
                <a16:creationId xmlns:a16="http://schemas.microsoft.com/office/drawing/2014/main" id="{1797FFB2-DAD0-778A-903C-54384AFA5A8B}"/>
              </a:ext>
            </a:extLst>
          </p:cNvPr>
          <p:cNvPicPr>
            <a:picLocks noChangeAspect="1"/>
          </p:cNvPicPr>
          <p:nvPr/>
        </p:nvPicPr>
        <p:blipFill>
          <a:blip r:embed="rId2"/>
          <a:stretch>
            <a:fillRect/>
          </a:stretch>
        </p:blipFill>
        <p:spPr>
          <a:xfrm>
            <a:off x="691092" y="1608418"/>
            <a:ext cx="4416952" cy="4254748"/>
          </a:xfrm>
          <a:prstGeom prst="rect">
            <a:avLst/>
          </a:prstGeom>
        </p:spPr>
      </p:pic>
      <p:pic>
        <p:nvPicPr>
          <p:cNvPr id="5" name="Imagen 4">
            <a:extLst>
              <a:ext uri="{FF2B5EF4-FFF2-40B4-BE49-F238E27FC236}">
                <a16:creationId xmlns:a16="http://schemas.microsoft.com/office/drawing/2014/main" id="{768F29A1-A77A-F193-E181-BE6A3C6B2A5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378389" y="270479"/>
            <a:ext cx="799356" cy="868865"/>
          </a:xfrm>
          <a:prstGeom prst="rect">
            <a:avLst/>
          </a:prstGeom>
        </p:spPr>
      </p:pic>
    </p:spTree>
    <p:extLst>
      <p:ext uri="{BB962C8B-B14F-4D97-AF65-F5344CB8AC3E}">
        <p14:creationId xmlns:p14="http://schemas.microsoft.com/office/powerpoint/2010/main" val="39601816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341</TotalTime>
  <Words>1577</Words>
  <Application>Microsoft Macintosh PowerPoint</Application>
  <PresentationFormat>Panorámica</PresentationFormat>
  <Paragraphs>143</Paragraphs>
  <Slides>34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34</vt:i4>
      </vt:variant>
    </vt:vector>
  </HeadingPairs>
  <TitlesOfParts>
    <vt:vector size="39" baseType="lpstr">
      <vt:lpstr>Arial</vt:lpstr>
      <vt:lpstr>Century Gothic</vt:lpstr>
      <vt:lpstr>Menlo</vt:lpstr>
      <vt:lpstr>Wingdings 3</vt:lpstr>
      <vt:lpstr>Ion</vt:lpstr>
      <vt:lpstr>Proyecto EDA </vt:lpstr>
      <vt:lpstr>Objetivos: </vt:lpstr>
      <vt:lpstr>Procedimiento: </vt:lpstr>
      <vt:lpstr>Preguntas a resolver: </vt:lpstr>
      <vt:lpstr>Preguntas a resolver: </vt:lpstr>
      <vt:lpstr>COMENZAMOS…   Vista del Data Set inicial</vt:lpstr>
      <vt:lpstr>Información</vt:lpstr>
      <vt:lpstr>PRESENTACION DE VARIABLES</vt:lpstr>
      <vt:lpstr>LIMPIEZA</vt:lpstr>
      <vt:lpstr>LIMPIEZA</vt:lpstr>
      <vt:lpstr>LIMPIEZA </vt:lpstr>
      <vt:lpstr>LIMPIEZA</vt:lpstr>
      <vt:lpstr>NUEVO DATA SET</vt:lpstr>
      <vt:lpstr>ANALISIS UNIVARIANTE</vt:lpstr>
      <vt:lpstr>Categoricas</vt:lpstr>
      <vt:lpstr>Categóricas</vt:lpstr>
      <vt:lpstr>Categóricas</vt:lpstr>
      <vt:lpstr>Numericas</vt:lpstr>
      <vt:lpstr>Numericas</vt:lpstr>
      <vt:lpstr>Numericas</vt:lpstr>
      <vt:lpstr>Numericas</vt:lpstr>
      <vt:lpstr>Presentación de PowerPoint</vt:lpstr>
      <vt:lpstr>Analisis bivariante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Muchas gracias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EDA </dc:title>
  <dc:creator>Nicolas Muñiz</dc:creator>
  <cp:lastModifiedBy>Nicolas Muñiz</cp:lastModifiedBy>
  <cp:revision>2</cp:revision>
  <dcterms:created xsi:type="dcterms:W3CDTF">2024-12-18T15:31:51Z</dcterms:created>
  <dcterms:modified xsi:type="dcterms:W3CDTF">2024-12-18T21:44:05Z</dcterms:modified>
</cp:coreProperties>
</file>